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89" r:id="rId3"/>
    <p:sldId id="262" r:id="rId4"/>
    <p:sldId id="263" r:id="rId5"/>
    <p:sldId id="264" r:id="rId6"/>
    <p:sldId id="265" r:id="rId7"/>
    <p:sldId id="266" r:id="rId8"/>
    <p:sldId id="291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80" r:id="rId17"/>
    <p:sldId id="281" r:id="rId18"/>
    <p:sldId id="282" r:id="rId19"/>
    <p:sldId id="283" r:id="rId20"/>
    <p:sldId id="284" r:id="rId21"/>
    <p:sldId id="285" r:id="rId22"/>
    <p:sldId id="274" r:id="rId23"/>
    <p:sldId id="275" r:id="rId24"/>
    <p:sldId id="276" r:id="rId25"/>
    <p:sldId id="277" r:id="rId26"/>
    <p:sldId id="278" r:id="rId27"/>
    <p:sldId id="292" r:id="rId28"/>
    <p:sldId id="279" r:id="rId29"/>
    <p:sldId id="286" r:id="rId30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5B9BD5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-62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F3D73C-EC91-4B5D-920B-CE04A65622AC}" type="datetimeFigureOut">
              <a:rPr lang="en-US"/>
              <a:pPr>
                <a:defRPr/>
              </a:pPr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74470D-65BD-484A-BF50-D322EC55375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7626481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5DCD2D-B43A-4E89-AC94-6E0201F7D3C7}" type="datetimeFigureOut">
              <a:rPr lang="en-US"/>
              <a:pPr>
                <a:defRPr/>
              </a:pPr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262AB3-8B92-4BFF-87EC-29AA2028D67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224352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80A6EC-BC80-4952-A823-E27511240BC6}" type="datetimeFigureOut">
              <a:rPr lang="en-US"/>
              <a:pPr>
                <a:defRPr/>
              </a:pPr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A9A1A4-CFDF-47B0-A8AB-0A47F0745C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854398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D5DE4F-AC9F-496E-BA0C-312143CDDB62}" type="datetimeFigureOut">
              <a:rPr lang="en-US"/>
              <a:pPr>
                <a:defRPr/>
              </a:pPr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F780C6-F249-4BBC-844B-8E9545A474F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005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04F803-99C1-4109-8363-3527C70A22D3}" type="datetimeFigureOut">
              <a:rPr lang="en-US"/>
              <a:pPr>
                <a:defRPr/>
              </a:pPr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8010A5-154F-4DD1-B486-0D9A010DD83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744953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0EB157-29B1-4189-A81E-AC82779A9057}" type="datetimeFigureOut">
              <a:rPr lang="en-US"/>
              <a:pPr>
                <a:defRPr/>
              </a:pPr>
              <a:t>10/1/2020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E686C6-C76B-4E93-A0A0-88B2FE9EDD9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3689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372879-153D-48B9-AB2F-62385505FAE8}" type="datetimeFigureOut">
              <a:rPr lang="en-US"/>
              <a:pPr>
                <a:defRPr/>
              </a:pPr>
              <a:t>10/1/2020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B1F3AF-5CB7-46F8-BC53-8BDA686905B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340583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3CA98B-B717-4C4A-BBB9-AE376B61701D}" type="datetimeFigureOut">
              <a:rPr lang="en-US"/>
              <a:pPr>
                <a:defRPr/>
              </a:pPr>
              <a:t>10/1/2020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A2ECA6-851C-4ECF-817C-8FBC005D85D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867123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A3AC3B-B4FF-4D63-B512-F38DA2222E0E}" type="datetimeFigureOut">
              <a:rPr lang="en-US"/>
              <a:pPr>
                <a:defRPr/>
              </a:pPr>
              <a:t>10/1/2020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FE0E94-3ACD-4A45-8FEC-C01B9DD1109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77894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F8A20A-8974-499F-942E-D0286865469D}" type="datetimeFigureOut">
              <a:rPr lang="en-US"/>
              <a:pPr>
                <a:defRPr/>
              </a:pPr>
              <a:t>10/1/2020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D221C0-0173-4EC2-B0AC-34EF56A44DA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125296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6DA817-A0FC-4EAF-8D14-05D5FD69F96E}" type="datetimeFigureOut">
              <a:rPr lang="en-US"/>
              <a:pPr>
                <a:defRPr/>
              </a:pPr>
              <a:t>10/1/2020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694619-E4CB-4DC1-A616-C89DD5BF3E7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064910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6E65E01-8CA6-4CEB-AE54-1F97C719FD48}" type="datetimeFigureOut">
              <a:rPr lang="en-US"/>
              <a:pPr>
                <a:defRPr/>
              </a:pPr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A34DEA8F-B1B3-4AA8-A538-F0C834254C4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9797" t="-128" r="20013" b="79300"/>
          <a:stretch>
            <a:fillRect/>
          </a:stretch>
        </p:blipFill>
        <p:spPr bwMode="auto">
          <a:xfrm>
            <a:off x="3273425" y="225425"/>
            <a:ext cx="5499100" cy="1258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extBox 4"/>
          <p:cNvSpPr txBox="1">
            <a:spLocks noChangeArrowheads="1"/>
          </p:cNvSpPr>
          <p:nvPr/>
        </p:nvSpPr>
        <p:spPr bwMode="auto">
          <a:xfrm>
            <a:off x="3514725" y="1736725"/>
            <a:ext cx="5016500" cy="144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sr-Cyrl-RS" sz="2400"/>
              <a:t>Основне струковне студије</a:t>
            </a:r>
          </a:p>
          <a:p>
            <a:pPr algn="ctr"/>
            <a:r>
              <a:rPr lang="sr-Cyrl-RS" sz="3200"/>
              <a:t>КЛИНИЧКА ПРОПЕДЕВТИКА</a:t>
            </a:r>
            <a:br>
              <a:rPr lang="sr-Cyrl-RS" sz="3200"/>
            </a:br>
            <a:r>
              <a:rPr lang="sr-Cyrl-RS" sz="3200" i="1"/>
              <a:t>- бежбе -</a:t>
            </a:r>
            <a:endParaRPr lang="en-US" sz="3200" i="1"/>
          </a:p>
        </p:txBody>
      </p:sp>
      <p:sp>
        <p:nvSpPr>
          <p:cNvPr id="2052" name="TextBox 5"/>
          <p:cNvSpPr txBox="1">
            <a:spLocks noChangeArrowheads="1"/>
          </p:cNvSpPr>
          <p:nvPr/>
        </p:nvSpPr>
        <p:spPr bwMode="auto">
          <a:xfrm>
            <a:off x="2779713" y="3614738"/>
            <a:ext cx="6486525" cy="585787"/>
          </a:xfrm>
          <a:prstGeom prst="rect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sr-Cyrl-RS" sz="3200" b="1">
                <a:solidFill>
                  <a:srgbClr val="C00000"/>
                </a:solidFill>
              </a:rPr>
              <a:t>Пропедевтика ендокриног система</a:t>
            </a:r>
            <a:endParaRPr lang="en-US" sz="4400" b="1">
              <a:solidFill>
                <a:srgbClr val="C00000"/>
              </a:solidFill>
            </a:endParaRPr>
          </a:p>
        </p:txBody>
      </p:sp>
      <p:sp>
        <p:nvSpPr>
          <p:cNvPr id="2053" name="TextBox 6"/>
          <p:cNvSpPr txBox="1">
            <a:spLocks noChangeArrowheads="1"/>
          </p:cNvSpPr>
          <p:nvPr/>
        </p:nvSpPr>
        <p:spPr bwMode="auto">
          <a:xfrm>
            <a:off x="368300" y="5895975"/>
            <a:ext cx="3052763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sr-Cyrl-RS" sz="2400"/>
              <a:t>Др Ђорђе Стевановић</a:t>
            </a:r>
            <a:endParaRPr lang="en-US" sz="320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15059"/>
    </mc:Choice>
    <mc:Fallback>
      <p:transition spd="slow" advTm="15059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513" y="352425"/>
            <a:ext cx="1120775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TextBox 2"/>
          <p:cNvSpPr txBox="1">
            <a:spLocks noChangeArrowheads="1"/>
          </p:cNvSpPr>
          <p:nvPr/>
        </p:nvSpPr>
        <p:spPr bwMode="auto">
          <a:xfrm>
            <a:off x="1727200" y="681038"/>
            <a:ext cx="30956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sr-Cyrl-RS" sz="2400" b="1"/>
              <a:t>Клинички случај бр. </a:t>
            </a:r>
            <a:r>
              <a:rPr lang="en-US" sz="2400" b="1"/>
              <a:t>2</a:t>
            </a:r>
          </a:p>
        </p:txBody>
      </p:sp>
      <p:sp>
        <p:nvSpPr>
          <p:cNvPr id="9220" name="TextBox 3"/>
          <p:cNvSpPr txBox="1">
            <a:spLocks noChangeArrowheads="1"/>
          </p:cNvSpPr>
          <p:nvPr/>
        </p:nvSpPr>
        <p:spPr bwMode="auto">
          <a:xfrm>
            <a:off x="557213" y="2636838"/>
            <a:ext cx="10726737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sr-Cyrl-RS" dirty="0"/>
              <a:t>Пацијенткиња, старости </a:t>
            </a:r>
            <a:r>
              <a:rPr lang="en-US" dirty="0"/>
              <a:t>1</a:t>
            </a:r>
            <a:r>
              <a:rPr lang="sr-Cyrl-RS" dirty="0"/>
              <a:t>9 година, долази на преглед код ендокринолога због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dirty="0"/>
              <a:t>неуредних менструалних циклуса,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dirty="0"/>
              <a:t>гојазности,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dirty="0"/>
              <a:t>изражене маљавости и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dirty="0"/>
              <a:t>повременог пада шећера у крви.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16795"/>
    </mc:Choice>
    <mc:Fallback>
      <p:transition spd="slow" advTm="16795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1"/>
          <p:cNvSpPr txBox="1">
            <a:spLocks noChangeArrowheads="1"/>
          </p:cNvSpPr>
          <p:nvPr/>
        </p:nvSpPr>
        <p:spPr bwMode="auto">
          <a:xfrm>
            <a:off x="304800" y="277813"/>
            <a:ext cx="45624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sr-Cyrl-RS" sz="2400" b="1"/>
              <a:t>Корак 1 </a:t>
            </a:r>
            <a:r>
              <a:rPr lang="sr-Cyrl-RS"/>
              <a:t>– Анамнеза и физикални преглед</a:t>
            </a:r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04800" y="739775"/>
            <a:ext cx="11634788" cy="6216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sz="2000" b="1" dirty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Анамнеза: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sr-Cyrl-RS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dirty="0">
                <a:latin typeface="+mn-lt"/>
                <a:cs typeface="+mn-cs"/>
              </a:rPr>
              <a:t>Пацијенткиња долази због неуредних менструалних циклуса, гојазности, изражене маљавости и повременог пада шећера у крви.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sr-Cyrl-RS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dirty="0">
                <a:latin typeface="+mn-lt"/>
                <a:cs typeface="+mn-cs"/>
              </a:rPr>
              <a:t>Наводи да у претходних неколико месеци има нередовне менструалне циклусе, између последња два менструална</a:t>
            </a:r>
            <a:br>
              <a:rPr lang="sr-Cyrl-RS" dirty="0">
                <a:latin typeface="+mn-lt"/>
                <a:cs typeface="+mn-cs"/>
              </a:rPr>
            </a:br>
            <a:r>
              <a:rPr lang="sr-Cyrl-RS" dirty="0">
                <a:latin typeface="+mn-lt"/>
                <a:cs typeface="+mn-cs"/>
              </a:rPr>
              <a:t>крварења прошло је 39 дана, те да су циклуси доста болни. Прво менструално крварење имала је са 12 година.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dirty="0">
                <a:latin typeface="+mn-lt"/>
                <a:cs typeface="+mn-cs"/>
              </a:rPr>
              <a:t>Примећује да је у </a:t>
            </a:r>
            <a:r>
              <a:rPr lang="sr-Cyrl-RS" dirty="0" smtClean="0">
                <a:latin typeface="+mn-lt"/>
                <a:cs typeface="+mn-cs"/>
              </a:rPr>
              <a:t>последња </a:t>
            </a:r>
            <a:r>
              <a:rPr lang="sr-Cyrl-RS" dirty="0">
                <a:latin typeface="+mn-lt"/>
                <a:cs typeface="+mn-cs"/>
              </a:rPr>
              <a:t>3 месеца добила на тежини око 10 кг (без измене у начину исхране), али да јој је бављење физичком активношћу сада отежано, с обзиром на замарање. </a:t>
            </a:r>
            <a:br>
              <a:rPr lang="sr-Cyrl-RS" dirty="0">
                <a:latin typeface="+mn-lt"/>
                <a:cs typeface="+mn-cs"/>
              </a:rPr>
            </a:br>
            <a:r>
              <a:rPr lang="sr-Cyrl-RS" dirty="0">
                <a:latin typeface="+mn-lt"/>
                <a:cs typeface="+mn-cs"/>
              </a:rPr>
              <a:t>Наводи да </a:t>
            </a:r>
            <a:r>
              <a:rPr lang="sr-Cyrl-RS" dirty="0" smtClean="0">
                <a:latin typeface="+mn-lt"/>
                <a:cs typeface="+mn-cs"/>
              </a:rPr>
              <a:t>од </a:t>
            </a:r>
            <a:r>
              <a:rPr lang="sr-Cyrl-RS" dirty="0">
                <a:latin typeface="+mn-lt"/>
                <a:cs typeface="+mn-cs"/>
              </a:rPr>
              <a:t>пре неколико месеци има појачану маљавост, нарочито на лицу, екстремитетима, грудима и у интимним пределима, а да јој је квалитет косе опао. Такође, наводи да јој је кожа постала масна и да су се јавиле акне. Описане промене су почеле постепено, међутим у поседњих месец, два су се знатно интензивирале, због чега наводи да се осећа нерасположено и да често плаче.</a:t>
            </a:r>
            <a:br>
              <a:rPr lang="sr-Cyrl-RS" dirty="0">
                <a:latin typeface="+mn-lt"/>
                <a:cs typeface="+mn-cs"/>
              </a:rPr>
            </a:br>
            <a:r>
              <a:rPr lang="sr-Cyrl-RS" dirty="0">
                <a:latin typeface="+mn-lt"/>
                <a:cs typeface="+mn-cs"/>
              </a:rPr>
              <a:t>Додаје и да је у два наврата имала „низак шећер“. На питање да ближе објасни ситуације у којима се то</a:t>
            </a:r>
            <a:br>
              <a:rPr lang="sr-Cyrl-RS" dirty="0">
                <a:latin typeface="+mn-lt"/>
                <a:cs typeface="+mn-cs"/>
              </a:rPr>
            </a:br>
            <a:r>
              <a:rPr lang="sr-Cyrl-RS" dirty="0">
                <a:latin typeface="+mn-lt"/>
                <a:cs typeface="+mn-cs"/>
              </a:rPr>
              <a:t>дешавало, наводи да тада осети нервозу, да је веома слаба, презнојена, да јој се </a:t>
            </a:r>
            <a:r>
              <a:rPr lang="sr-Cyrl-RS" dirty="0" smtClean="0">
                <a:latin typeface="+mn-lt"/>
                <a:cs typeface="+mn-cs"/>
              </a:rPr>
              <a:t>тресу руке</a:t>
            </a:r>
            <a:r>
              <a:rPr lang="sr-Cyrl-RS" dirty="0">
                <a:latin typeface="+mn-lt"/>
                <a:cs typeface="+mn-cs"/>
              </a:rPr>
              <a:t>, осећа лупање срца и да је веома гладна. Први пут када јој се то </a:t>
            </a:r>
            <a:r>
              <a:rPr lang="sr-Cyrl-RS" dirty="0" smtClean="0">
                <a:latin typeface="+mn-lt"/>
                <a:cs typeface="+mn-cs"/>
              </a:rPr>
              <a:t>догодило, </a:t>
            </a:r>
            <a:r>
              <a:rPr lang="sr-Cyrl-RS" dirty="0">
                <a:latin typeface="+mn-lt"/>
                <a:cs typeface="+mn-cs"/>
              </a:rPr>
              <a:t>била је у изласку и попила неколико алкохолних пића. Наредни </a:t>
            </a:r>
            <a:r>
              <a:rPr lang="sr-Cyrl-RS" dirty="0" smtClean="0">
                <a:latin typeface="+mn-lt"/>
                <a:cs typeface="+mn-cs"/>
              </a:rPr>
              <a:t>пут јој </a:t>
            </a:r>
            <a:r>
              <a:rPr lang="sr-Cyrl-RS" dirty="0">
                <a:latin typeface="+mn-lt"/>
                <a:cs typeface="+mn-cs"/>
              </a:rPr>
              <a:t>се то десило код куће, </a:t>
            </a:r>
            <a:r>
              <a:rPr lang="sr-Cyrl-RS" dirty="0" smtClean="0">
                <a:latin typeface="+mn-lt"/>
                <a:cs typeface="+mn-cs"/>
              </a:rPr>
              <a:t>када је измерила </a:t>
            </a:r>
            <a:r>
              <a:rPr lang="sr-Cyrl-RS" dirty="0">
                <a:latin typeface="+mn-lt"/>
                <a:cs typeface="+mn-cs"/>
              </a:rPr>
              <a:t>шећер који је био низак (2 </a:t>
            </a:r>
            <a:r>
              <a:rPr lang="sr-Latn-RS" i="1" dirty="0">
                <a:latin typeface="+mn-lt"/>
                <a:cs typeface="+mn-cs"/>
              </a:rPr>
              <a:t>mmol/l</a:t>
            </a:r>
            <a:r>
              <a:rPr lang="sr-Cyrl-RS" dirty="0">
                <a:latin typeface="+mn-lt"/>
                <a:cs typeface="+mn-cs"/>
              </a:rPr>
              <a:t>)</a:t>
            </a:r>
            <a:r>
              <a:rPr lang="sr-Latn-RS" dirty="0">
                <a:latin typeface="+mn-lt"/>
                <a:cs typeface="+mn-cs"/>
              </a:rPr>
              <a:t>.</a:t>
            </a:r>
            <a:r>
              <a:rPr lang="sr-Cyrl-RS" dirty="0">
                <a:latin typeface="+mn-lt"/>
                <a:cs typeface="+mn-cs"/>
              </a:rPr>
              <a:t> Додаје да се отац лечи од дијабетеса, те да од њега узела апарат.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sr-Cyrl-RS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dirty="0">
                <a:latin typeface="+mn-lt"/>
                <a:cs typeface="+mn-cs"/>
              </a:rPr>
              <a:t>Негира постојање других болести.</a:t>
            </a:r>
            <a:br>
              <a:rPr lang="sr-Cyrl-RS" dirty="0">
                <a:latin typeface="+mn-lt"/>
                <a:cs typeface="+mn-cs"/>
              </a:rPr>
            </a:br>
            <a:r>
              <a:rPr lang="sr-Cyrl-RS" dirty="0">
                <a:latin typeface="+mn-lt"/>
                <a:cs typeface="+mn-cs"/>
              </a:rPr>
              <a:t>Има породично оптерећење за ДМ2 и аутоимунске болести.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sr-Cyrl-RS" dirty="0">
              <a:latin typeface="+mn-lt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114367"/>
    </mc:Choice>
    <mc:Fallback>
      <p:transition spd="slow" advTm="114367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1"/>
          <p:cNvSpPr txBox="1">
            <a:spLocks noChangeArrowheads="1"/>
          </p:cNvSpPr>
          <p:nvPr/>
        </p:nvSpPr>
        <p:spPr bwMode="auto">
          <a:xfrm>
            <a:off x="304800" y="277813"/>
            <a:ext cx="45624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sr-Cyrl-RS" sz="2400" b="1"/>
              <a:t>Корак 1 </a:t>
            </a:r>
            <a:r>
              <a:rPr lang="sr-Cyrl-RS"/>
              <a:t>– Анамнеза и физикални преглед</a:t>
            </a:r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98438" y="1258888"/>
            <a:ext cx="11358238" cy="28931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sz="2000" b="1" dirty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Физикални преглед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sr-Cyrl-RS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dirty="0">
                <a:latin typeface="+mn-lt"/>
                <a:cs typeface="+mn-cs"/>
              </a:rPr>
              <a:t>Пацијенткиња је гојазна (ТВ 172 цм, ТМ 91 кг, ИТМ </a:t>
            </a:r>
            <a:r>
              <a:rPr lang="sr-Cyrl-RS" dirty="0" smtClean="0">
                <a:latin typeface="+mn-lt"/>
                <a:cs typeface="+mn-cs"/>
              </a:rPr>
              <a:t>30,75 кг/м2), </a:t>
            </a:r>
            <a:r>
              <a:rPr lang="sr-Cyrl-RS" dirty="0">
                <a:latin typeface="+mn-lt"/>
                <a:cs typeface="+mn-cs"/>
              </a:rPr>
              <a:t>са присутним центрипеталним типом гојазности.</a:t>
            </a:r>
            <a:br>
              <a:rPr lang="sr-Cyrl-RS" dirty="0">
                <a:latin typeface="+mn-lt"/>
                <a:cs typeface="+mn-cs"/>
              </a:rPr>
            </a:br>
            <a:r>
              <a:rPr lang="sr-Cyrl-RS" dirty="0">
                <a:latin typeface="+mn-lt"/>
                <a:cs typeface="+mn-cs"/>
              </a:rPr>
              <a:t>Масне, себороичне коже, нарочито лица.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dirty="0">
                <a:latin typeface="+mn-lt"/>
                <a:cs typeface="+mn-cs"/>
              </a:rPr>
              <a:t>Присутна је маљавост у андроген-сензитивним регијама, нарочито лица,</a:t>
            </a:r>
            <a:br>
              <a:rPr lang="sr-Cyrl-RS" dirty="0">
                <a:latin typeface="+mn-lt"/>
                <a:cs typeface="+mn-cs"/>
              </a:rPr>
            </a:br>
            <a:r>
              <a:rPr lang="sr-Cyrl-RS" dirty="0">
                <a:latin typeface="+mn-lt"/>
                <a:cs typeface="+mn-cs"/>
              </a:rPr>
              <a:t>врата, груди и екстремитета.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dirty="0">
                <a:latin typeface="+mn-lt"/>
                <a:cs typeface="+mn-cs"/>
              </a:rPr>
              <a:t>Штитаста жлезда при инспекцији и палпацији уредна.</a:t>
            </a:r>
            <a:br>
              <a:rPr lang="sr-Cyrl-RS" dirty="0">
                <a:latin typeface="+mn-lt"/>
                <a:cs typeface="+mn-cs"/>
              </a:rPr>
            </a:br>
            <a:r>
              <a:rPr lang="sr-Cyrl-RS" dirty="0">
                <a:latin typeface="+mn-lt"/>
                <a:cs typeface="+mn-cs"/>
              </a:rPr>
              <a:t>Налаз на срцу и плућима, као и абдомену уредан, без периферних едема.</a:t>
            </a:r>
            <a:br>
              <a:rPr lang="sr-Cyrl-RS" dirty="0">
                <a:latin typeface="+mn-lt"/>
                <a:cs typeface="+mn-cs"/>
              </a:rPr>
            </a:br>
            <a:endParaRPr lang="sr-Cyrl-RS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144829"/>
    </mc:Choice>
    <mc:Fallback>
      <p:transition spd="slow" advTm="144829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Box 1"/>
          <p:cNvSpPr txBox="1">
            <a:spLocks noChangeArrowheads="1"/>
          </p:cNvSpPr>
          <p:nvPr/>
        </p:nvSpPr>
        <p:spPr bwMode="auto">
          <a:xfrm>
            <a:off x="450850" y="582613"/>
            <a:ext cx="86550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sr-Cyrl-RS" sz="2400">
                <a:solidFill>
                  <a:srgbClr val="2F6DA6"/>
                </a:solidFill>
              </a:rPr>
              <a:t>Закључци изведени на основу анамнезе и физикалног прегледа:</a:t>
            </a:r>
            <a:endParaRPr lang="en-US" sz="2400">
              <a:solidFill>
                <a:srgbClr val="2F6DA6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0850" y="1879600"/>
            <a:ext cx="11201400" cy="184626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dirty="0">
                <a:latin typeface="+mn-lt"/>
                <a:cs typeface="+mn-cs"/>
              </a:rPr>
              <a:t>Подаци добијени анамнезом и физикалним прегледом указују на вероватан развој полицистичне болести јаника.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dirty="0">
                <a:latin typeface="+mn-lt"/>
                <a:cs typeface="+mn-cs"/>
              </a:rPr>
              <a:t>У прилог овој дијагнози иде постојање свих значајних карактеристика болести, и то:</a:t>
            </a:r>
            <a:br>
              <a:rPr lang="sr-Cyrl-RS" dirty="0">
                <a:latin typeface="+mn-lt"/>
                <a:cs typeface="+mn-cs"/>
              </a:rPr>
            </a:br>
            <a:r>
              <a:rPr lang="sr-Cyrl-RS" sz="2000" b="1" dirty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хирзутизам </a:t>
            </a:r>
            <a:r>
              <a:rPr lang="sr-Cyrl-RS" dirty="0">
                <a:latin typeface="+mn-lt"/>
                <a:cs typeface="+mn-cs"/>
              </a:rPr>
              <a:t>(хиперандрогенемија),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sz="2000" b="1" dirty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олигоменореја</a:t>
            </a:r>
            <a:r>
              <a:rPr lang="sr-Cyrl-RS" dirty="0">
                <a:latin typeface="+mn-lt"/>
                <a:cs typeface="+mn-cs"/>
              </a:rPr>
              <a:t>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sz="2000" b="1" dirty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инулинска резистенција </a:t>
            </a:r>
            <a:r>
              <a:rPr lang="sr-Cyrl-RS" dirty="0">
                <a:latin typeface="+mn-lt"/>
                <a:cs typeface="+mn-cs"/>
              </a:rPr>
              <a:t>(имамо клиничку сумњу, мада нам је потребна лабораторијска потврда)</a:t>
            </a:r>
            <a:endParaRPr lang="en-US" dirty="0">
              <a:latin typeface="+mn-lt"/>
              <a:cs typeface="+mn-cs"/>
            </a:endParaRPr>
          </a:p>
        </p:txBody>
      </p:sp>
      <p:sp>
        <p:nvSpPr>
          <p:cNvPr id="12292" name="TextBox 4"/>
          <p:cNvSpPr txBox="1">
            <a:spLocks noChangeArrowheads="1"/>
          </p:cNvSpPr>
          <p:nvPr/>
        </p:nvSpPr>
        <p:spPr bwMode="auto">
          <a:xfrm>
            <a:off x="407988" y="5903913"/>
            <a:ext cx="87407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sr-Cyrl-RS"/>
              <a:t>Из тог разлога, потребно је спровести даља испитивања у циљу постављања дијагнозе.</a:t>
            </a:r>
            <a:endParaRPr lang="en-US"/>
          </a:p>
        </p:txBody>
      </p:sp>
      <p:sp>
        <p:nvSpPr>
          <p:cNvPr id="12293" name="TextBox 5"/>
          <p:cNvSpPr txBox="1">
            <a:spLocks noChangeArrowheads="1"/>
          </p:cNvSpPr>
          <p:nvPr/>
        </p:nvSpPr>
        <p:spPr bwMode="auto">
          <a:xfrm>
            <a:off x="463550" y="3827463"/>
            <a:ext cx="7856538" cy="2030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endParaRPr lang="sr-Cyrl-RS"/>
          </a:p>
          <a:p>
            <a:r>
              <a:rPr lang="sr-Cyrl-RS"/>
              <a:t>Међутим, и нека друга стања, бар неким делом, могу бити узрок ових тегоба:</a:t>
            </a:r>
          </a:p>
          <a:p>
            <a:r>
              <a:rPr lang="sr-Cyrl-RS"/>
              <a:t>Хипотиреоза, </a:t>
            </a:r>
          </a:p>
          <a:p>
            <a:r>
              <a:rPr lang="sr-Cyrl-RS"/>
              <a:t>Кушингов синдром, </a:t>
            </a:r>
          </a:p>
          <a:p>
            <a:r>
              <a:rPr lang="sr-Cyrl-RS"/>
              <a:t>идиопатски хирзутизам/хиперандрогенизам, </a:t>
            </a:r>
          </a:p>
          <a:p>
            <a:r>
              <a:rPr lang="sr-Cyrl-RS"/>
              <a:t>андроген секретујући тумори,</a:t>
            </a:r>
            <a:br>
              <a:rPr lang="sr-Cyrl-RS"/>
            </a:br>
            <a:r>
              <a:rPr lang="sr-Cyrl-RS"/>
              <a:t>Конгенитална адренална хиперплазија и др.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103479"/>
    </mc:Choice>
    <mc:Fallback>
      <p:transition spd="slow" advTm="103479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1047750"/>
            <a:ext cx="11145838" cy="378460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sz="20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Лабораторијске анализе: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sr-Cyrl-RS" dirty="0"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У лабораторијским анализама региструје се нарушен липидограм, са повишеним вредностима укупног холестерола и триглицерида, уз снижене вредности ХДЛ-а. Додатно, региструје се повишена вредност гликемије (6,7 </a:t>
            </a:r>
            <a:r>
              <a:rPr lang="en-US" dirty="0" err="1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mmol</a:t>
            </a:r>
            <a:r>
              <a:rPr lang="en-US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/l)</a:t>
            </a:r>
            <a:r>
              <a:rPr lang="sr-Cyrl-RS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, након целоноћног гладовања (односно наташте).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sr-Cyrl-RS" dirty="0"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sz="20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Испитивање хормоналног статуса </a:t>
            </a:r>
            <a:r>
              <a:rPr lang="sr-Cyrl-RS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(у лутеалној фази менструалног циклуса):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Региструју се повишене вредности </a:t>
            </a:r>
            <a:r>
              <a:rPr lang="en-US" i="1" dirty="0" err="1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LH</a:t>
            </a:r>
            <a:r>
              <a:rPr lang="en-US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(уз нормалне вредности </a:t>
            </a:r>
            <a:r>
              <a:rPr lang="en-US" i="1" dirty="0" err="1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FSH</a:t>
            </a:r>
            <a:r>
              <a:rPr lang="sr-Cyrl-RS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), тестостерона и андростендиона, уз снижене вредности прогестерона и </a:t>
            </a:r>
            <a:r>
              <a:rPr lang="en-US" i="1" dirty="0" err="1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SHBG</a:t>
            </a:r>
            <a:r>
              <a:rPr lang="en-US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Тиреоидни статус у опсегу референтних вредности.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sr-Cyrl-RS" dirty="0"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i="1" dirty="0" err="1">
                <a:solidFill>
                  <a:schemeClr val="accent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OGTT</a:t>
            </a: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20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en-US" sz="2000" b="1" i="1" dirty="0">
                <a:solidFill>
                  <a:schemeClr val="accent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Oral Glucose Tolerance Test</a:t>
            </a: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) </a:t>
            </a:r>
            <a:r>
              <a:rPr lang="sr-Cyrl-RS" sz="20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уз инсулинемију</a:t>
            </a:r>
            <a:r>
              <a:rPr lang="sr-Cyrl-RS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Региструје се</a:t>
            </a:r>
            <a:r>
              <a:rPr lang="sr-Latn-RS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смањена толеранција глукозе (гликемија у 120. минуту – 9,1 </a:t>
            </a:r>
            <a:r>
              <a:rPr lang="en-US" dirty="0" err="1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mmol</a:t>
            </a:r>
            <a:r>
              <a:rPr lang="en-US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/l), </a:t>
            </a:r>
            <a:r>
              <a:rPr lang="sr-Cyrl-RS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уз хиперинсулинемију.</a:t>
            </a:r>
          </a:p>
        </p:txBody>
      </p:sp>
      <p:sp>
        <p:nvSpPr>
          <p:cNvPr id="13315" name="TextBox 2"/>
          <p:cNvSpPr txBox="1">
            <a:spLocks noChangeArrowheads="1"/>
          </p:cNvSpPr>
          <p:nvPr/>
        </p:nvSpPr>
        <p:spPr bwMode="auto">
          <a:xfrm>
            <a:off x="304800" y="277813"/>
            <a:ext cx="621823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sr-Cyrl-RS" sz="2400" b="1"/>
              <a:t>Корак 2 </a:t>
            </a:r>
            <a:r>
              <a:rPr lang="sr-Cyrl-RS"/>
              <a:t>– Лабораторијске анализе и додатна дијагностика</a:t>
            </a: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304800" y="5140325"/>
            <a:ext cx="11145838" cy="150812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sz="20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Трансвагинални ултразвучни преглед: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Налаз указује на полицистичну болест оваријума </a:t>
            </a:r>
            <a:br>
              <a:rPr lang="sr-Cyrl-RS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r-Cyrl-RS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(налаз од интереса - више од 12 фоликула, уз повећан волумен оваријума)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sr-Cyrl-RS" dirty="0"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sr-Cyrl-RS" dirty="0"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191926"/>
    </mc:Choice>
    <mc:Fallback>
      <p:transition spd="slow" advTm="191926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2925" y="701675"/>
            <a:ext cx="4156075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sz="2400" b="1" dirty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Закључци и даљи ток лечења</a:t>
            </a:r>
            <a:endParaRPr lang="en-US" sz="2400" b="1" dirty="0">
              <a:solidFill>
                <a:schemeClr val="accent1">
                  <a:lumMod val="5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8125" y="1776413"/>
            <a:ext cx="11834813" cy="44624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dirty="0">
                <a:latin typeface="+mn-lt"/>
                <a:cs typeface="+mn-cs"/>
              </a:rPr>
              <a:t>Пацијенткињи је постављена дијагноза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sz="2400" b="1" dirty="0">
                <a:solidFill>
                  <a:srgbClr val="C00000"/>
                </a:solidFill>
                <a:latin typeface="+mn-lt"/>
                <a:cs typeface="+mn-cs"/>
              </a:rPr>
              <a:t>Полицистичне болести јајника</a:t>
            </a:r>
            <a:r>
              <a:rPr lang="sr-Cyrl-RS" dirty="0">
                <a:latin typeface="+mn-lt"/>
                <a:cs typeface="+mn-cs"/>
              </a:rPr>
              <a:t>, са последичном </a:t>
            </a:r>
            <a:br>
              <a:rPr lang="sr-Cyrl-RS" dirty="0">
                <a:latin typeface="+mn-lt"/>
                <a:cs typeface="+mn-cs"/>
              </a:rPr>
            </a:br>
            <a:r>
              <a:rPr lang="sr-Cyrl-RS" sz="2400" b="1" dirty="0">
                <a:solidFill>
                  <a:srgbClr val="C00000"/>
                </a:solidFill>
                <a:latin typeface="+mn-lt"/>
                <a:cs typeface="+mn-cs"/>
              </a:rPr>
              <a:t>инулинском резистенцијом </a:t>
            </a:r>
            <a:r>
              <a:rPr lang="sr-Cyrl-RS" dirty="0">
                <a:latin typeface="+mn-lt"/>
                <a:cs typeface="+mn-cs"/>
              </a:rPr>
              <a:t>и развијеним </a:t>
            </a:r>
            <a:r>
              <a:rPr lang="sr-Cyrl-RS" sz="2400" b="1" dirty="0">
                <a:solidFill>
                  <a:srgbClr val="C00000"/>
                </a:solidFill>
                <a:latin typeface="+mn-lt"/>
                <a:cs typeface="+mn-cs"/>
              </a:rPr>
              <a:t>метаболичким синдромом</a:t>
            </a:r>
            <a:r>
              <a:rPr lang="sr-Cyrl-RS" dirty="0">
                <a:latin typeface="+mn-lt"/>
                <a:cs typeface="+mn-cs"/>
              </a:rPr>
              <a:t>.</a:t>
            </a:r>
            <a:r>
              <a:rPr lang="en-US" dirty="0">
                <a:latin typeface="+mn-lt"/>
                <a:cs typeface="+mn-cs"/>
              </a:rPr>
              <a:t/>
            </a:r>
            <a:br>
              <a:rPr lang="en-US" dirty="0">
                <a:latin typeface="+mn-lt"/>
                <a:cs typeface="+mn-cs"/>
              </a:rPr>
            </a:br>
            <a:r>
              <a:rPr lang="en-US" dirty="0">
                <a:latin typeface="+mn-lt"/>
                <a:cs typeface="+mn-cs"/>
              </a:rPr>
              <a:t>(</a:t>
            </a:r>
            <a:r>
              <a:rPr lang="sr-Cyrl-RS" dirty="0">
                <a:latin typeface="+mn-lt"/>
                <a:cs typeface="+mn-cs"/>
              </a:rPr>
              <a:t>испуњава 4/5 критеријума за метаболички синдром: обим струка преко 88 цм, повишене вредности триглицерида и </a:t>
            </a:r>
            <a:br>
              <a:rPr lang="sr-Cyrl-RS" dirty="0">
                <a:latin typeface="+mn-lt"/>
                <a:cs typeface="+mn-cs"/>
              </a:rPr>
            </a:br>
            <a:r>
              <a:rPr lang="sr-Cyrl-RS" dirty="0">
                <a:latin typeface="+mn-lt"/>
                <a:cs typeface="+mn-cs"/>
              </a:rPr>
              <a:t>гликемије наташте, те снижене вредности ХДЛ-а; не испуњава једино критеријум ТА ˃ 130/85 </a:t>
            </a:r>
            <a:r>
              <a:rPr lang="sr-Latn-RS" dirty="0">
                <a:latin typeface="+mn-lt"/>
                <a:cs typeface="+mn-cs"/>
              </a:rPr>
              <a:t>mm Hg</a:t>
            </a:r>
            <a:r>
              <a:rPr lang="sr-Cyrl-RS" dirty="0">
                <a:latin typeface="+mn-lt"/>
                <a:cs typeface="+mn-cs"/>
              </a:rPr>
              <a:t>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sr-Cyrl-RS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dirty="0">
                <a:latin typeface="+mn-lt"/>
                <a:cs typeface="+mn-cs"/>
              </a:rPr>
              <a:t>Овакво стање представља </a:t>
            </a:r>
            <a:r>
              <a:rPr lang="sr-Cyrl-RS" sz="2000" b="1" dirty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значајан ризик </a:t>
            </a:r>
            <a:r>
              <a:rPr lang="sr-Cyrl-RS" dirty="0">
                <a:latin typeface="+mn-lt"/>
                <a:cs typeface="+mn-cs"/>
              </a:rPr>
              <a:t>за развој инфертилитета, гојазности, хипертензије, исхемијске </a:t>
            </a:r>
            <a:br>
              <a:rPr lang="sr-Cyrl-RS" dirty="0">
                <a:latin typeface="+mn-lt"/>
                <a:cs typeface="+mn-cs"/>
              </a:rPr>
            </a:br>
            <a:r>
              <a:rPr lang="sr-Cyrl-RS" dirty="0">
                <a:latin typeface="+mn-lt"/>
                <a:cs typeface="+mn-cs"/>
              </a:rPr>
              <a:t>болести срца, шећерне болести, као и психијатријских болести (најпре депресије), </a:t>
            </a:r>
            <a:br>
              <a:rPr lang="sr-Cyrl-RS" dirty="0">
                <a:latin typeface="+mn-lt"/>
                <a:cs typeface="+mn-cs"/>
              </a:rPr>
            </a:br>
            <a:r>
              <a:rPr lang="sr-Cyrl-RS" dirty="0">
                <a:latin typeface="+mn-lt"/>
                <a:cs typeface="+mn-cs"/>
              </a:rPr>
              <a:t>те стога захтева адекватно лечење и праћење.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sr-Cyrl-RS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dirty="0">
                <a:latin typeface="+mn-lt"/>
                <a:cs typeface="+mn-cs"/>
              </a:rPr>
              <a:t>Пацијенткињи су прописани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dirty="0">
                <a:latin typeface="+mn-lt"/>
                <a:cs typeface="+mn-cs"/>
              </a:rPr>
              <a:t>орални </a:t>
            </a:r>
            <a:r>
              <a:rPr lang="sr-Cyrl-RS" dirty="0" smtClean="0">
                <a:latin typeface="+mn-lt"/>
                <a:cs typeface="+mn-cs"/>
              </a:rPr>
              <a:t>контрацептиви, </a:t>
            </a:r>
            <a:endParaRPr lang="sr-Cyrl-RS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dirty="0">
                <a:latin typeface="+mn-lt"/>
                <a:cs typeface="+mn-cs"/>
              </a:rPr>
              <a:t>метформин, као и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dirty="0">
                <a:latin typeface="+mn-lt"/>
                <a:cs typeface="+mn-cs"/>
              </a:rPr>
              <a:t>Локална терапија за хирзутизам и акне,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dirty="0">
                <a:latin typeface="+mn-lt"/>
                <a:cs typeface="+mn-cs"/>
              </a:rPr>
              <a:t>Уз обавезан хигијенско-дијететски режим (исхрана и редовна физичка активност).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105113"/>
    </mc:Choice>
    <mc:Fallback>
      <p:transition spd="slow" advTm="105113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513" y="352425"/>
            <a:ext cx="1120775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TextBox 2"/>
          <p:cNvSpPr txBox="1">
            <a:spLocks noChangeArrowheads="1"/>
          </p:cNvSpPr>
          <p:nvPr/>
        </p:nvSpPr>
        <p:spPr bwMode="auto">
          <a:xfrm>
            <a:off x="1727200" y="681038"/>
            <a:ext cx="30956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sr-Cyrl-RS" sz="2400" b="1"/>
              <a:t>Клинички случај бр. 3</a:t>
            </a:r>
            <a:endParaRPr lang="en-US" sz="2400" b="1"/>
          </a:p>
        </p:txBody>
      </p:sp>
      <p:sp>
        <p:nvSpPr>
          <p:cNvPr id="15364" name="TextBox 3"/>
          <p:cNvSpPr txBox="1">
            <a:spLocks noChangeArrowheads="1"/>
          </p:cNvSpPr>
          <p:nvPr/>
        </p:nvSpPr>
        <p:spPr bwMode="auto">
          <a:xfrm>
            <a:off x="557213" y="2636838"/>
            <a:ext cx="8886535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sr-Cyrl-RS" dirty="0"/>
              <a:t>Пацијенткиња</a:t>
            </a:r>
            <a:r>
              <a:rPr lang="en-US" dirty="0"/>
              <a:t>, </a:t>
            </a:r>
            <a:r>
              <a:rPr lang="sr-Cyrl-RS" dirty="0"/>
              <a:t>старости 50 година, долази на амбулантни преглед ендокринолога, због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dirty="0"/>
              <a:t>повишених вредности гликемије,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dirty="0"/>
              <a:t>слабости и замарања,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dirty="0"/>
              <a:t>добијања у телесној маси и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dirty="0" smtClean="0"/>
              <a:t>генерално </a:t>
            </a:r>
            <a:r>
              <a:rPr lang="sr-Cyrl-RS" dirty="0"/>
              <a:t>измене физичког изгледа.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21150"/>
    </mc:Choice>
    <mc:Fallback>
      <p:transition spd="slow" advTm="2115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Box 1"/>
          <p:cNvSpPr txBox="1">
            <a:spLocks noChangeArrowheads="1"/>
          </p:cNvSpPr>
          <p:nvPr/>
        </p:nvSpPr>
        <p:spPr bwMode="auto">
          <a:xfrm>
            <a:off x="304800" y="277813"/>
            <a:ext cx="45624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sr-Cyrl-RS" sz="2400" b="1"/>
              <a:t>Корак 1 </a:t>
            </a:r>
            <a:r>
              <a:rPr lang="sr-Cyrl-RS"/>
              <a:t>– Анамнеза и физикални преглед</a:t>
            </a:r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04800" y="739775"/>
            <a:ext cx="11634788" cy="51085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sz="2000" b="1" dirty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Анамнеза: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sr-Cyrl-RS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dirty="0">
                <a:latin typeface="+mn-lt"/>
                <a:cs typeface="+mn-cs"/>
              </a:rPr>
              <a:t>Пацијенткиња се жали на слабост и замарање, добијање у телесној маси и генерално измене физичког изгледа.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sr-Cyrl-RS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dirty="0">
                <a:latin typeface="+mn-lt"/>
                <a:cs typeface="+mn-cs"/>
              </a:rPr>
              <a:t>Пацијенткиња наводи да је у последњих неколико месеци драстично добила у тежини (са 75 на 105 кг), без измена</a:t>
            </a:r>
            <a:br>
              <a:rPr lang="sr-Cyrl-RS" dirty="0">
                <a:latin typeface="+mn-lt"/>
                <a:cs typeface="+mn-cs"/>
              </a:rPr>
            </a:br>
            <a:r>
              <a:rPr lang="sr-Cyrl-RS" dirty="0">
                <a:latin typeface="+mn-lt"/>
                <a:cs typeface="+mn-cs"/>
              </a:rPr>
              <a:t>у погледу начина исхране. Додаје и да јој се комплетан физички изглед у том периоду изменио, да јој се створила</a:t>
            </a:r>
            <a:br>
              <a:rPr lang="sr-Cyrl-RS" dirty="0">
                <a:latin typeface="+mn-lt"/>
                <a:cs typeface="+mn-cs"/>
              </a:rPr>
            </a:br>
            <a:r>
              <a:rPr lang="sr-Cyrl-RS" dirty="0">
                <a:latin typeface="+mn-lt"/>
                <a:cs typeface="+mn-cs"/>
              </a:rPr>
              <a:t>„грба“ на леђима, да јој се лице „заокружило“ и да су јој се појавиле љубичасте стрије по кожи стомака. </a:t>
            </a:r>
            <a:br>
              <a:rPr lang="sr-Cyrl-RS" dirty="0">
                <a:latin typeface="+mn-lt"/>
                <a:cs typeface="+mn-cs"/>
              </a:rPr>
            </a:br>
            <a:r>
              <a:rPr lang="sr-Cyrl-RS" dirty="0">
                <a:latin typeface="+mn-lt"/>
                <a:cs typeface="+mn-cs"/>
              </a:rPr>
              <a:t>Додаје и да се лоше осећа, да је слаба, да се лако замара, и како осећа слабост мишића, нарочито рамена. Такође,</a:t>
            </a:r>
            <a:br>
              <a:rPr lang="sr-Cyrl-RS" dirty="0">
                <a:latin typeface="+mn-lt"/>
                <a:cs typeface="+mn-cs"/>
              </a:rPr>
            </a:br>
            <a:r>
              <a:rPr lang="sr-Cyrl-RS" dirty="0">
                <a:latin typeface="+mn-lt"/>
                <a:cs typeface="+mn-cs"/>
              </a:rPr>
              <a:t>наводи да има болове у леђима и карлици.</a:t>
            </a:r>
            <a:br>
              <a:rPr lang="sr-Cyrl-RS" dirty="0">
                <a:latin typeface="+mn-lt"/>
                <a:cs typeface="+mn-cs"/>
              </a:rPr>
            </a:br>
            <a:r>
              <a:rPr lang="sr-Cyrl-RS" dirty="0">
                <a:latin typeface="+mn-lt"/>
                <a:cs typeface="+mn-cs"/>
              </a:rPr>
              <a:t>Наводи да је у последње време депресивна, али да је то приписивала новонасталом стању.</a:t>
            </a:r>
            <a:br>
              <a:rPr lang="sr-Cyrl-RS" dirty="0">
                <a:latin typeface="+mn-lt"/>
                <a:cs typeface="+mn-cs"/>
              </a:rPr>
            </a:br>
            <a:r>
              <a:rPr lang="sr-Cyrl-RS" dirty="0">
                <a:latin typeface="+mn-lt"/>
                <a:cs typeface="+mn-cs"/>
              </a:rPr>
              <a:t>Такође наводи да је у неколико наврата измерила повишене вредности крвног притиска (до 160/90 мм Хг), који раније није имала. Када се јавила пре 3 недеље лекару опште праксе, он јој је измерио повишене вредности гликемије. Управо на предлог лекара опште праксе, пацијенткиња долази на ендокринолошки преглед.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sr-Cyrl-RS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dirty="0">
                <a:latin typeface="+mn-lt"/>
                <a:cs typeface="+mn-cs"/>
              </a:rPr>
              <a:t>Реч је о пацијенткињи која се годинама уназад лечи од Реуматоидног артитиса, а последње 2 године у терапији користи Пронизон (у дози од 20 мг дневно). Негира постојање других болести.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dirty="0">
                <a:latin typeface="+mn-lt"/>
                <a:cs typeface="+mn-cs"/>
              </a:rPr>
              <a:t>Породично оптерећење за аутоимунске болести.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dirty="0">
                <a:latin typeface="+mn-lt"/>
                <a:cs typeface="+mn-cs"/>
              </a:rPr>
              <a:t>Негира алергију на храну и лекове. Не конзумира алкохол ни цигарете.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106949"/>
    </mc:Choice>
    <mc:Fallback>
      <p:transition spd="slow" advTm="106949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1"/>
          <p:cNvSpPr txBox="1">
            <a:spLocks noChangeArrowheads="1"/>
          </p:cNvSpPr>
          <p:nvPr/>
        </p:nvSpPr>
        <p:spPr bwMode="auto">
          <a:xfrm>
            <a:off x="304800" y="277813"/>
            <a:ext cx="45624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sr-Cyrl-RS" sz="2400" b="1"/>
              <a:t>Корак 1 </a:t>
            </a:r>
            <a:r>
              <a:rPr lang="sr-Cyrl-RS"/>
              <a:t>– Анамнеза и физикални преглед</a:t>
            </a:r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71450" y="1152525"/>
            <a:ext cx="11376025" cy="3448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sz="2000" b="1" dirty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Физикални преглед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sr-Cyrl-RS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dirty="0">
                <a:latin typeface="+mn-lt"/>
                <a:cs typeface="+mn-cs"/>
              </a:rPr>
              <a:t>Пацијенткиња гојазна (ТВ 174 цм, ТМ 105 кг, ИТМ </a:t>
            </a:r>
            <a:r>
              <a:rPr lang="sr-Cyrl-RS" dirty="0" smtClean="0">
                <a:latin typeface="+mn-lt"/>
                <a:cs typeface="+mn-cs"/>
              </a:rPr>
              <a:t>35 кг/м2), </a:t>
            </a:r>
            <a:r>
              <a:rPr lang="sr-Cyrl-RS" dirty="0">
                <a:latin typeface="+mn-lt"/>
                <a:cs typeface="+mn-cs"/>
              </a:rPr>
              <a:t>са центрипеталним типог гојазности и израженим Кушингоидним апсектом (присутни „</a:t>
            </a:r>
            <a:r>
              <a:rPr lang="en-US" i="1" dirty="0" err="1">
                <a:latin typeface="+mn-lt"/>
                <a:cs typeface="+mn-cs"/>
              </a:rPr>
              <a:t>facies</a:t>
            </a:r>
            <a:r>
              <a:rPr lang="en-US" i="1" dirty="0">
                <a:latin typeface="+mn-lt"/>
                <a:cs typeface="+mn-cs"/>
              </a:rPr>
              <a:t> </a:t>
            </a:r>
            <a:r>
              <a:rPr lang="en-US" i="1" dirty="0" err="1">
                <a:latin typeface="+mn-lt"/>
                <a:cs typeface="+mn-cs"/>
              </a:rPr>
              <a:t>lunata</a:t>
            </a:r>
            <a:r>
              <a:rPr lang="en-US" dirty="0">
                <a:latin typeface="+mn-lt"/>
                <a:cs typeface="+mn-cs"/>
              </a:rPr>
              <a:t>” </a:t>
            </a:r>
            <a:r>
              <a:rPr lang="sr-Cyrl-RS" dirty="0">
                <a:latin typeface="+mn-lt"/>
                <a:cs typeface="+mn-cs"/>
              </a:rPr>
              <a:t>и </a:t>
            </a:r>
            <a:r>
              <a:rPr lang="en-US" dirty="0">
                <a:latin typeface="+mn-lt"/>
                <a:cs typeface="+mn-cs"/>
              </a:rPr>
              <a:t>“</a:t>
            </a:r>
            <a:r>
              <a:rPr lang="en-US" i="1" dirty="0">
                <a:latin typeface="+mn-lt"/>
                <a:cs typeface="+mn-cs"/>
              </a:rPr>
              <a:t>buffalo hump</a:t>
            </a:r>
            <a:r>
              <a:rPr lang="en-US" dirty="0">
                <a:latin typeface="+mn-lt"/>
                <a:cs typeface="+mn-cs"/>
              </a:rPr>
              <a:t>”). </a:t>
            </a:r>
            <a:endParaRPr lang="sr-Cyrl-RS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dirty="0">
                <a:latin typeface="+mn-lt"/>
                <a:cs typeface="+mn-cs"/>
              </a:rPr>
              <a:t>На кожи абдомена присутне карактеристичне љубичасте стрије.</a:t>
            </a:r>
            <a:br>
              <a:rPr lang="sr-Cyrl-RS" dirty="0">
                <a:latin typeface="+mn-lt"/>
                <a:cs typeface="+mn-cs"/>
              </a:rPr>
            </a:br>
            <a:r>
              <a:rPr lang="sr-Cyrl-RS" dirty="0">
                <a:latin typeface="+mn-lt"/>
                <a:cs typeface="+mn-cs"/>
              </a:rPr>
              <a:t>По кожи абдомена и екстремитета присутне појединачне екхимозе.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dirty="0">
                <a:latin typeface="+mn-lt"/>
                <a:cs typeface="+mn-cs"/>
              </a:rPr>
              <a:t>Налаз на срцу и плућима уредан, као и на абдомену (изузев инпекцијом описаних промена).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dirty="0">
                <a:latin typeface="+mn-lt"/>
                <a:cs typeface="+mn-cs"/>
              </a:rPr>
              <a:t>Присутни су отоци потколеница.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dirty="0">
                <a:latin typeface="+mn-lt"/>
                <a:cs typeface="+mn-cs"/>
              </a:rPr>
              <a:t/>
            </a:r>
            <a:br>
              <a:rPr lang="sr-Cyrl-RS" dirty="0">
                <a:latin typeface="+mn-lt"/>
                <a:cs typeface="+mn-cs"/>
              </a:rPr>
            </a:br>
            <a:r>
              <a:rPr lang="sr-Cyrl-RS" dirty="0">
                <a:latin typeface="+mn-lt"/>
                <a:cs typeface="+mn-cs"/>
              </a:rPr>
              <a:t>ТА на прегледу: 140/90 </a:t>
            </a:r>
            <a:r>
              <a:rPr lang="en-US" i="1" dirty="0" smtClean="0">
                <a:latin typeface="+mn-lt"/>
                <a:cs typeface="+mn-cs"/>
              </a:rPr>
              <a:t>mm Hg</a:t>
            </a:r>
            <a:r>
              <a:rPr lang="sr-Cyrl-RS" dirty="0">
                <a:latin typeface="+mn-lt"/>
                <a:cs typeface="+mn-cs"/>
              </a:rPr>
              <a:t/>
            </a:r>
            <a:br>
              <a:rPr lang="sr-Cyrl-RS" dirty="0">
                <a:latin typeface="+mn-lt"/>
                <a:cs typeface="+mn-cs"/>
              </a:rPr>
            </a:br>
            <a:endParaRPr lang="sr-Cyrl-RS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62121"/>
    </mc:Choice>
    <mc:Fallback>
      <p:transition spd="slow" advTm="62121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Box 1"/>
          <p:cNvSpPr txBox="1">
            <a:spLocks noChangeArrowheads="1"/>
          </p:cNvSpPr>
          <p:nvPr/>
        </p:nvSpPr>
        <p:spPr bwMode="auto">
          <a:xfrm>
            <a:off x="450850" y="582613"/>
            <a:ext cx="86550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sr-Cyrl-RS" sz="2400">
                <a:solidFill>
                  <a:srgbClr val="2F6DA6"/>
                </a:solidFill>
              </a:rPr>
              <a:t>Закључци изведени на основу анамнезе и физикалног прегледа:</a:t>
            </a:r>
            <a:endParaRPr lang="en-US" sz="2400">
              <a:solidFill>
                <a:srgbClr val="2F6DA6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549400"/>
            <a:ext cx="10918825" cy="347821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dirty="0">
                <a:latin typeface="+mn-lt"/>
                <a:cs typeface="+mn-cs"/>
              </a:rPr>
              <a:t>Подаци добијени анамнезом и физикалним прегледом указују на постојање </a:t>
            </a:r>
            <a:r>
              <a:rPr lang="sr-Cyrl-RS" sz="2000" b="1" dirty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Кушинг синдрома</a:t>
            </a:r>
            <a:r>
              <a:rPr lang="sr-Cyrl-RS" dirty="0">
                <a:latin typeface="+mn-lt"/>
                <a:cs typeface="+mn-cs"/>
              </a:rPr>
              <a:t>, који је највероватније изазван </a:t>
            </a:r>
            <a:r>
              <a:rPr lang="sr-Cyrl-RS" sz="2000" b="1" dirty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дуготрајном употребом кортикостероида</a:t>
            </a:r>
            <a:r>
              <a:rPr lang="sr-Cyrl-RS" dirty="0">
                <a:latin typeface="+mn-lt"/>
                <a:cs typeface="+mn-cs"/>
              </a:rPr>
              <a:t>.</a:t>
            </a:r>
            <a:br>
              <a:rPr lang="sr-Cyrl-RS" dirty="0">
                <a:latin typeface="+mn-lt"/>
                <a:cs typeface="+mn-cs"/>
              </a:rPr>
            </a:br>
            <a:endParaRPr lang="sr-Cyrl-RS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dirty="0">
                <a:latin typeface="+mn-lt"/>
                <a:cs typeface="+mn-cs"/>
              </a:rPr>
              <a:t>Међутим, и нека друга стања, бар неким делом, могу бити узрок ових тегоба: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dirty="0">
                <a:latin typeface="+mn-lt"/>
                <a:cs typeface="+mn-cs"/>
              </a:rPr>
              <a:t>Кушингов синдром друге етиологије, депресија, гојазност и поремећај исхране и др.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sr-Cyrl-RS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sr-Cyrl-RS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sr-Cyrl-RS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sr-Cyrl-RS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dirty="0">
                <a:latin typeface="+mn-lt"/>
                <a:cs typeface="+mn-cs"/>
              </a:rPr>
              <a:t/>
            </a:r>
            <a:br>
              <a:rPr lang="sr-Cyrl-RS" dirty="0">
                <a:latin typeface="+mn-lt"/>
                <a:cs typeface="+mn-cs"/>
              </a:rPr>
            </a:br>
            <a:endParaRPr lang="en-US" dirty="0">
              <a:latin typeface="+mn-lt"/>
              <a:cs typeface="+mn-cs"/>
            </a:endParaRPr>
          </a:p>
        </p:txBody>
      </p:sp>
      <p:sp>
        <p:nvSpPr>
          <p:cNvPr id="18436" name="TextBox 4"/>
          <p:cNvSpPr txBox="1">
            <a:spLocks noChangeArrowheads="1"/>
          </p:cNvSpPr>
          <p:nvPr/>
        </p:nvSpPr>
        <p:spPr bwMode="auto">
          <a:xfrm>
            <a:off x="158750" y="4916488"/>
            <a:ext cx="87407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sr-Cyrl-RS"/>
              <a:t>Из тог разлога, потребно је спровести даља испитивања у циљу постављања дијагнозе.</a:t>
            </a:r>
            <a:endParaRPr lang="en-US"/>
          </a:p>
        </p:txBody>
      </p:sp>
      <p:pic>
        <p:nvPicPr>
          <p:cNvPr id="18437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8275" y="2276475"/>
            <a:ext cx="2995613" cy="458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137851"/>
    </mc:Choice>
    <mc:Fallback>
      <p:transition spd="slow" advTm="137851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9217" y="155713"/>
            <a:ext cx="1395944" cy="139594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72278" y="155713"/>
            <a:ext cx="631576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sz="2400" b="1" dirty="0" smtClean="0">
                <a:solidFill>
                  <a:schemeClr val="accent1">
                    <a:lumMod val="50000"/>
                  </a:schemeClr>
                </a:solidFill>
              </a:rPr>
              <a:t>Специфичности у клиничкој евалуацији</a:t>
            </a:r>
            <a:br>
              <a:rPr lang="sr-Cyrl-RS" sz="24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sr-Cyrl-RS" sz="2400" b="1" dirty="0" smtClean="0">
                <a:solidFill>
                  <a:schemeClr val="accent1">
                    <a:lumMod val="50000"/>
                  </a:schemeClr>
                </a:solidFill>
              </a:rPr>
              <a:t>ендокриних поремећаја</a:t>
            </a:r>
            <a:endParaRPr lang="en-US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4313" y="1669774"/>
            <a:ext cx="9700541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dirty="0" smtClean="0"/>
              <a:t>Код пацијената, потребно је испитати постојање:</a:t>
            </a:r>
          </a:p>
          <a:p>
            <a:r>
              <a:rPr lang="sr-Cyrl-RS" dirty="0"/>
              <a:t>С</a:t>
            </a:r>
            <a:r>
              <a:rPr lang="sr-Cyrl-RS" dirty="0" smtClean="0"/>
              <a:t>лабости, замарања, малаксалости, безвољности, нервозе,...</a:t>
            </a:r>
          </a:p>
          <a:p>
            <a:r>
              <a:rPr lang="sr-Cyrl-RS" dirty="0" smtClean="0"/>
              <a:t>Појачаног знојења, нетолеранције топлоте, односно хладноће;</a:t>
            </a:r>
          </a:p>
          <a:p>
            <a:r>
              <a:rPr lang="sr-Cyrl-RS" dirty="0" smtClean="0"/>
              <a:t>Промене у телесној маси, затим морфолошке промене одређених делова тела;</a:t>
            </a:r>
          </a:p>
          <a:p>
            <a:r>
              <a:rPr lang="sr-Cyrl-RS" dirty="0" smtClean="0"/>
              <a:t>Пигментације, односно промене боје коже, затим промене квалитета коже, ноктију, косе;</a:t>
            </a:r>
          </a:p>
          <a:p>
            <a:r>
              <a:rPr lang="sr-Cyrl-RS" dirty="0" smtClean="0"/>
              <a:t>Осећаја глади, жеђи, те појачаног излучивања мокраће;</a:t>
            </a:r>
          </a:p>
          <a:p>
            <a:r>
              <a:rPr lang="sr-Cyrl-RS" dirty="0" smtClean="0"/>
              <a:t>У личној анамнези, постојање хипертензије, хиперлипидемије,...</a:t>
            </a:r>
          </a:p>
          <a:p>
            <a:endParaRPr lang="sr-Cyrl-RS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482493" y="4903303"/>
            <a:ext cx="11382668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dirty="0" smtClean="0"/>
              <a:t>Од великог значаја је и специфично одређивање </a:t>
            </a:r>
            <a:r>
              <a:rPr lang="sr-Cyrl-RS" sz="2000" b="1" dirty="0" smtClean="0">
                <a:solidFill>
                  <a:schemeClr val="accent1">
                    <a:lumMod val="50000"/>
                  </a:schemeClr>
                </a:solidFill>
              </a:rPr>
              <a:t>нивоа хормона </a:t>
            </a:r>
            <a:r>
              <a:rPr lang="sr-Cyrl-RS" dirty="0" smtClean="0"/>
              <a:t>(базалним и динамским тестовима),</a:t>
            </a:r>
            <a:br>
              <a:rPr lang="sr-Cyrl-RS" dirty="0" smtClean="0"/>
            </a:br>
            <a:r>
              <a:rPr lang="sr-Cyrl-RS" dirty="0" smtClean="0"/>
              <a:t>као и разумевања </a:t>
            </a:r>
            <a:r>
              <a:rPr lang="sr-Cyrl-RS" b="1" dirty="0" smtClean="0">
                <a:solidFill>
                  <a:schemeClr val="accent1">
                    <a:lumMod val="50000"/>
                  </a:schemeClr>
                </a:solidFill>
              </a:rPr>
              <a:t>Хипоталамус-Хипофиза-Жлезда</a:t>
            </a:r>
            <a:r>
              <a:rPr lang="sr-Cyrl-RS" dirty="0" smtClean="0"/>
              <a:t> осовине !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10753050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178719"/>
    </mc:Choice>
    <mc:Fallback>
      <p:transition spd="slow" advTm="178719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1047750"/>
            <a:ext cx="11145838" cy="178435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sz="20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Лабораторијске анализе: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sr-Cyrl-RS" dirty="0"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У лабораторијским анализама региструје се нарушен липидограм, са повишеним вредностима укупног холестерола и триглицерида, уз снижене вредности ХДЛ-а. Додатно, региструју се повишене вредности гликемије наташте </a:t>
            </a:r>
            <a:r>
              <a:rPr lang="en-US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(6,7</a:t>
            </a:r>
            <a:r>
              <a:rPr lang="sr-Cyrl-RS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mmol</a:t>
            </a:r>
            <a:r>
              <a:rPr lang="en-US" i="1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/l</a:t>
            </a:r>
            <a:r>
              <a:rPr lang="en-US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) </a:t>
            </a:r>
            <a:r>
              <a:rPr lang="sr-Cyrl-RS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и блага хипокалиемија у јонограму (3,3 </a:t>
            </a:r>
            <a:r>
              <a:rPr lang="en-US" i="1" dirty="0" err="1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mmol</a:t>
            </a:r>
            <a:r>
              <a:rPr lang="en-US" i="1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/l</a:t>
            </a:r>
            <a:r>
              <a:rPr lang="en-US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r>
              <a:rPr lang="sr-Cyrl-RS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ХбА1ц 6%</a:t>
            </a:r>
          </a:p>
        </p:txBody>
      </p:sp>
      <p:sp>
        <p:nvSpPr>
          <p:cNvPr id="19459" name="TextBox 2"/>
          <p:cNvSpPr txBox="1">
            <a:spLocks noChangeArrowheads="1"/>
          </p:cNvSpPr>
          <p:nvPr/>
        </p:nvSpPr>
        <p:spPr bwMode="auto">
          <a:xfrm>
            <a:off x="304800" y="277813"/>
            <a:ext cx="621823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sr-Cyrl-RS" sz="2400" b="1"/>
              <a:t>Корак 2 </a:t>
            </a:r>
            <a:r>
              <a:rPr lang="sr-Cyrl-RS"/>
              <a:t>– Лабораторијске анализе и додатна дијагностика</a:t>
            </a: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04800" y="2862263"/>
            <a:ext cx="11145838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i="1" dirty="0" err="1">
                <a:solidFill>
                  <a:schemeClr val="accent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OGTT</a:t>
            </a: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20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en-US" sz="2000" b="1" i="1" dirty="0">
                <a:solidFill>
                  <a:schemeClr val="accent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Oral Glucose Tolerance Test</a:t>
            </a: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) </a:t>
            </a:r>
            <a:r>
              <a:rPr lang="sr-Cyrl-RS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О. Минут 6,0 </a:t>
            </a:r>
            <a:r>
              <a:rPr lang="en-US" i="1" dirty="0" err="1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mmol</a:t>
            </a:r>
            <a:r>
              <a:rPr lang="en-US" i="1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/l</a:t>
            </a:r>
            <a:r>
              <a:rPr lang="sr-Cyrl-RS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br>
              <a:rPr lang="sr-Cyrl-RS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r-Cyrl-RS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120</a:t>
            </a:r>
            <a:r>
              <a:rPr lang="sr-Cyrl-RS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sr-Cyrl-RS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минут 9,2</a:t>
            </a:r>
            <a:r>
              <a:rPr lang="en-US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i="1" dirty="0" err="1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mmol</a:t>
            </a:r>
            <a:r>
              <a:rPr lang="en-US" i="1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/l</a:t>
            </a:r>
            <a:endParaRPr lang="sr-Cyrl-RS" i="1" dirty="0"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84162" y="4157643"/>
            <a:ext cx="11145838" cy="954087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sz="20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Специфичне анализе</a:t>
            </a:r>
            <a:r>
              <a:rPr lang="sr-Cyrl-RS" sz="20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sr-Cyrl-RS" dirty="0"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Регистроване су лако снижене вредности кортизолемије и </a:t>
            </a:r>
            <a:r>
              <a:rPr lang="en-US" i="1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ACTH</a:t>
            </a:r>
            <a:r>
              <a:rPr lang="en-US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на </a:t>
            </a:r>
            <a:r>
              <a:rPr lang="sr-Cyrl-RS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доњој граници реф вр.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159111"/>
    </mc:Choice>
    <mc:Fallback>
      <p:transition spd="slow" advTm="159111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2925" y="701675"/>
            <a:ext cx="4156075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sz="2400" b="1" dirty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Закључци и даљи ток лечења</a:t>
            </a:r>
            <a:endParaRPr lang="en-US" sz="2400" b="1" dirty="0">
              <a:solidFill>
                <a:schemeClr val="accent1">
                  <a:lumMod val="5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20483" name="TextBox 2"/>
          <p:cNvSpPr txBox="1">
            <a:spLocks noChangeArrowheads="1"/>
          </p:cNvSpPr>
          <p:nvPr/>
        </p:nvSpPr>
        <p:spPr bwMode="auto">
          <a:xfrm>
            <a:off x="769938" y="1776413"/>
            <a:ext cx="10842625" cy="2369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sr-Cyrl-RS" dirty="0"/>
              <a:t>Пацијенту је постављена дијагноза егзогеног, јатрогеног </a:t>
            </a:r>
            <a:r>
              <a:rPr lang="sr-Cyrl-RS" sz="2000" b="1" dirty="0">
                <a:solidFill>
                  <a:srgbClr val="C00000"/>
                </a:solidFill>
              </a:rPr>
              <a:t>Кушинг синдрома</a:t>
            </a:r>
            <a:r>
              <a:rPr lang="sr-Cyrl-RS" dirty="0"/>
              <a:t>, који је изазван дуготрајном употребом  </a:t>
            </a:r>
            <a:r>
              <a:rPr lang="sr-Cyrl-RS" sz="2000" b="1" dirty="0">
                <a:solidFill>
                  <a:srgbClr val="C00000"/>
                </a:solidFill>
              </a:rPr>
              <a:t>кортикостероидне терапије.</a:t>
            </a:r>
            <a:endParaRPr lang="sr-Cyrl-RS" b="1" dirty="0">
              <a:solidFill>
                <a:srgbClr val="C00000"/>
              </a:solidFill>
            </a:endParaRPr>
          </a:p>
          <a:p>
            <a:endParaRPr lang="sr-Cyrl-RS" dirty="0"/>
          </a:p>
          <a:p>
            <a:endParaRPr lang="sr-Cyrl-RS" dirty="0"/>
          </a:p>
          <a:p>
            <a:r>
              <a:rPr lang="sr-Cyrl-RS" dirty="0"/>
              <a:t>Кортикостероидна терапија је </a:t>
            </a:r>
            <a:r>
              <a:rPr lang="sr-Cyrl-RS" b="1" dirty="0"/>
              <a:t>постепено укинута </a:t>
            </a:r>
            <a:r>
              <a:rPr lang="sr-Cyrl-RS" dirty="0"/>
              <a:t>(напрасно укидање дуготрајне кортикостероидне терапије се избегава с обзиром на </a:t>
            </a:r>
            <a:r>
              <a:rPr lang="sr-Cyrl-RS" b="1" dirty="0"/>
              <a:t>могућу супресију хипоталамус-хипофиза-жлезда осовине</a:t>
            </a:r>
            <a:r>
              <a:rPr lang="sr-Cyrl-RS" dirty="0"/>
              <a:t>, односно у </a:t>
            </a:r>
            <a:r>
              <a:rPr lang="sr-Cyrl-RS" dirty="0" smtClean="0"/>
              <a:t>циљу избегавања </a:t>
            </a:r>
            <a:r>
              <a:rPr lang="sr-Cyrl-RS" dirty="0"/>
              <a:t>потенцијалне акутне адреналне инсуфицијенције; са друге стране, у појединим ситуацијама постоји и опасност од погоршања  хроничне болести у чијој се терапији користи кортикостероиди).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178923"/>
    </mc:Choice>
    <mc:Fallback>
      <p:transition spd="slow" advTm="178923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513" y="352425"/>
            <a:ext cx="1120775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7" name="TextBox 2"/>
          <p:cNvSpPr txBox="1">
            <a:spLocks noChangeArrowheads="1"/>
          </p:cNvSpPr>
          <p:nvPr/>
        </p:nvSpPr>
        <p:spPr bwMode="auto">
          <a:xfrm>
            <a:off x="1727200" y="681038"/>
            <a:ext cx="30956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sr-Cyrl-RS" sz="2400" b="1"/>
              <a:t>Клинички случај бр. 4</a:t>
            </a:r>
            <a:endParaRPr lang="en-US" sz="2400" b="1"/>
          </a:p>
        </p:txBody>
      </p:sp>
      <p:sp>
        <p:nvSpPr>
          <p:cNvPr id="21508" name="TextBox 3"/>
          <p:cNvSpPr txBox="1">
            <a:spLocks noChangeArrowheads="1"/>
          </p:cNvSpPr>
          <p:nvPr/>
        </p:nvSpPr>
        <p:spPr bwMode="auto">
          <a:xfrm>
            <a:off x="557213" y="2636838"/>
            <a:ext cx="1054893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sr-Cyrl-RS"/>
              <a:t>Пацијент</a:t>
            </a:r>
            <a:r>
              <a:rPr lang="en-US"/>
              <a:t>, </a:t>
            </a:r>
            <a:r>
              <a:rPr lang="sr-Cyrl-RS"/>
              <a:t>старости 57 година, долази на амбулантни преглед ендокринолога, због повишених вредности</a:t>
            </a:r>
            <a:br>
              <a:rPr lang="sr-Cyrl-RS"/>
            </a:br>
            <a:r>
              <a:rPr lang="sr-Cyrl-RS"/>
              <a:t>гликемије.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11467"/>
    </mc:Choice>
    <mc:Fallback>
      <p:transition spd="slow" advTm="11467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Box 1"/>
          <p:cNvSpPr txBox="1">
            <a:spLocks noChangeArrowheads="1"/>
          </p:cNvSpPr>
          <p:nvPr/>
        </p:nvSpPr>
        <p:spPr bwMode="auto">
          <a:xfrm>
            <a:off x="304800" y="277813"/>
            <a:ext cx="45624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sr-Cyrl-RS" sz="2400" b="1"/>
              <a:t>Корак 1 </a:t>
            </a:r>
            <a:r>
              <a:rPr lang="sr-Cyrl-RS"/>
              <a:t>– Анамнеза и физикални преглед</a:t>
            </a:r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04800" y="739775"/>
            <a:ext cx="11634788" cy="59404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sz="2000" b="1" dirty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Анамнеза: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sr-Cyrl-RS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dirty="0">
                <a:latin typeface="+mn-lt"/>
                <a:cs typeface="+mn-cs"/>
              </a:rPr>
              <a:t>Пацијент долази због измерених повишених вредности гликемије.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sr-Cyrl-RS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dirty="0">
                <a:latin typeface="+mn-lt"/>
                <a:cs typeface="+mn-cs"/>
              </a:rPr>
              <a:t>Пацијент наводи да је при рутинском лекарском прегледу на радном месту, у лабораторијским анализама, регистрована повишена вредност шећера (увидом у медицинску документацију, гликемија је износила 12,6</a:t>
            </a:r>
            <a:r>
              <a:rPr lang="sr-Cyrl-RS" i="1" dirty="0">
                <a:latin typeface="+mn-lt"/>
                <a:cs typeface="+mn-cs"/>
              </a:rPr>
              <a:t> </a:t>
            </a:r>
            <a:r>
              <a:rPr lang="en-US" i="1" dirty="0" err="1">
                <a:latin typeface="+mn-lt"/>
                <a:cs typeface="+mn-cs"/>
              </a:rPr>
              <a:t>mmol</a:t>
            </a:r>
            <a:r>
              <a:rPr lang="en-US" i="1" dirty="0">
                <a:latin typeface="+mn-lt"/>
                <a:cs typeface="+mn-cs"/>
              </a:rPr>
              <a:t>/l</a:t>
            </a:r>
            <a:r>
              <a:rPr lang="en-US" dirty="0">
                <a:latin typeface="+mn-lt"/>
                <a:cs typeface="+mn-cs"/>
              </a:rPr>
              <a:t>),</a:t>
            </a:r>
            <a:br>
              <a:rPr lang="en-US" dirty="0">
                <a:latin typeface="+mn-lt"/>
                <a:cs typeface="+mn-cs"/>
              </a:rPr>
            </a:br>
            <a:r>
              <a:rPr lang="sr-Cyrl-RS" dirty="0">
                <a:latin typeface="+mn-lt"/>
                <a:cs typeface="+mn-cs"/>
              </a:rPr>
              <a:t>међутим он налази оправдање у томе што је сат времена пре тога доручковао обилно.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dirty="0">
                <a:latin typeface="+mn-lt"/>
                <a:cs typeface="+mn-cs"/>
              </a:rPr>
              <a:t>Додаје и да је пре 2 године имао повишене вредности шећера око 7-8 </a:t>
            </a:r>
            <a:r>
              <a:rPr lang="en-US" i="1" dirty="0" err="1" smtClean="0">
                <a:latin typeface="+mn-lt"/>
                <a:cs typeface="+mn-cs"/>
              </a:rPr>
              <a:t>mmol</a:t>
            </a:r>
            <a:r>
              <a:rPr lang="en-US" i="1" dirty="0" smtClean="0">
                <a:latin typeface="+mn-lt"/>
                <a:cs typeface="+mn-cs"/>
              </a:rPr>
              <a:t>/l</a:t>
            </a:r>
            <a:r>
              <a:rPr lang="en-US" dirty="0" smtClean="0">
                <a:latin typeface="+mn-lt"/>
                <a:cs typeface="+mn-cs"/>
              </a:rPr>
              <a:t> </a:t>
            </a:r>
            <a:r>
              <a:rPr lang="sr-Cyrl-RS" dirty="0" smtClean="0">
                <a:latin typeface="+mn-lt"/>
                <a:cs typeface="+mn-cs"/>
              </a:rPr>
              <a:t>при </a:t>
            </a:r>
            <a:r>
              <a:rPr lang="sr-Cyrl-RS" dirty="0">
                <a:latin typeface="+mn-lt"/>
                <a:cs typeface="+mn-cs"/>
              </a:rPr>
              <a:t>прегледу, међутим да тада није имао времена да посети лекара, као да то ни сада не би учинио, да није било инсистирања супруге.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dirty="0">
                <a:latin typeface="+mn-lt"/>
                <a:cs typeface="+mn-cs"/>
              </a:rPr>
              <a:t>На питање да ли често мокри и пије воду, одговара потврдно. На питање да ли има неке друге тегобе, одговара</a:t>
            </a:r>
            <a:br>
              <a:rPr lang="sr-Cyrl-RS" dirty="0">
                <a:latin typeface="+mn-lt"/>
                <a:cs typeface="+mn-cs"/>
              </a:rPr>
            </a:br>
            <a:r>
              <a:rPr lang="sr-Cyrl-RS" dirty="0">
                <a:latin typeface="+mn-lt"/>
                <a:cs typeface="+mn-cs"/>
              </a:rPr>
              <a:t>да се лако замара, што приписује цигаретама и прекомерној тежини, као и да понекад има осети недостатак даха.</a:t>
            </a:r>
            <a:br>
              <a:rPr lang="sr-Cyrl-RS" dirty="0">
                <a:latin typeface="+mn-lt"/>
                <a:cs typeface="+mn-cs"/>
              </a:rPr>
            </a:br>
            <a:r>
              <a:rPr lang="sr-Cyrl-RS" dirty="0">
                <a:latin typeface="+mn-lt"/>
                <a:cs typeface="+mn-cs"/>
              </a:rPr>
              <a:t>Повремено има осећај лупања и прескакања срца, као и скокове артеријског притиска, који додуше измери само </a:t>
            </a:r>
            <a:br>
              <a:rPr lang="sr-Cyrl-RS" dirty="0">
                <a:latin typeface="+mn-lt"/>
                <a:cs typeface="+mn-cs"/>
              </a:rPr>
            </a:br>
            <a:r>
              <a:rPr lang="sr-Cyrl-RS" dirty="0">
                <a:latin typeface="+mn-lt"/>
                <a:cs typeface="+mn-cs"/>
              </a:rPr>
              <a:t>када га јако боли глава (тада он износи око </a:t>
            </a:r>
            <a:r>
              <a:rPr lang="en-US" dirty="0">
                <a:latin typeface="+mn-lt"/>
                <a:cs typeface="+mn-cs"/>
              </a:rPr>
              <a:t>160/95 </a:t>
            </a:r>
            <a:r>
              <a:rPr lang="en-US" i="1" dirty="0">
                <a:latin typeface="+mn-lt"/>
                <a:cs typeface="+mn-cs"/>
              </a:rPr>
              <a:t>mm Hg</a:t>
            </a:r>
            <a:r>
              <a:rPr lang="en-US" dirty="0">
                <a:latin typeface="+mn-lt"/>
                <a:cs typeface="+mn-cs"/>
              </a:rPr>
              <a:t>).</a:t>
            </a:r>
            <a:endParaRPr lang="sr-Cyrl-RS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dirty="0">
                <a:latin typeface="+mn-lt"/>
                <a:cs typeface="+mn-cs"/>
              </a:rPr>
              <a:t>На питање колико дуго има те тегобе, одговара да су почеле пре пар година, а да се недостатак даха јавио 6 месеци уназад. Проблем са вишком килограма има од пубертета.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sr-Cyrl-RS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dirty="0">
                <a:latin typeface="+mn-lt"/>
                <a:cs typeface="+mn-cs"/>
              </a:rPr>
              <a:t>На питање да ли се лечи од неких болести, одговара да пије лек за притисак (фосиноприл) и пропранолол када му скочи пулс (мада да је њему „нормалан“ број откуцаја око 100/мин). Додаје како не воли лекаре и како код интернисте није био 3 године, од како му је прописао терапију.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dirty="0">
                <a:latin typeface="+mn-lt"/>
                <a:cs typeface="+mn-cs"/>
              </a:rPr>
              <a:t>Пацијент има породично оптерећење за ДМ2, ИМ, као и малигне болести.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dirty="0">
                <a:latin typeface="+mn-lt"/>
                <a:cs typeface="+mn-cs"/>
              </a:rPr>
              <a:t>Негира алергију на храну и лекове. Повремено конзумира алкохол, страствени је пушач (50 пакло-година).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135325"/>
    </mc:Choice>
    <mc:Fallback>
      <p:transition spd="slow" advTm="135325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Box 1"/>
          <p:cNvSpPr txBox="1">
            <a:spLocks noChangeArrowheads="1"/>
          </p:cNvSpPr>
          <p:nvPr/>
        </p:nvSpPr>
        <p:spPr bwMode="auto">
          <a:xfrm>
            <a:off x="304800" y="277813"/>
            <a:ext cx="45624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sr-Cyrl-RS" sz="2400" b="1"/>
              <a:t>Корак 1 </a:t>
            </a:r>
            <a:r>
              <a:rPr lang="sr-Cyrl-RS"/>
              <a:t>– Анамнеза и физикални преглед</a:t>
            </a:r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98438" y="1258888"/>
            <a:ext cx="11414125" cy="31702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sz="2000" b="1" dirty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Физикални преглед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sr-Cyrl-RS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dirty="0">
                <a:latin typeface="+mn-lt"/>
                <a:cs typeface="+mn-cs"/>
              </a:rPr>
              <a:t>Пацијент је гојазан (ТВ 183 цм, ТМ 105 кг, ИТМ 31,34 кг/м2), са центрипеталним типом гојазности. Нормалне пребојености коже и видљивих слузница.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dirty="0">
                <a:latin typeface="+mn-lt"/>
                <a:cs typeface="+mn-cs"/>
              </a:rPr>
              <a:t>Налаз на плућима – пооштрен дисајни шум. Срчана акција аритмична по типу синусне тахикардије, тонови јасни.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dirty="0">
                <a:latin typeface="+mn-lt"/>
                <a:cs typeface="+mn-cs"/>
              </a:rPr>
              <a:t>Абдомен изнад равни грудног коша, мек, палпаторно болно неосетљив. Преостали налаз уредан.</a:t>
            </a:r>
            <a:br>
              <a:rPr lang="sr-Cyrl-RS" dirty="0">
                <a:latin typeface="+mn-lt"/>
                <a:cs typeface="+mn-cs"/>
              </a:rPr>
            </a:br>
            <a:r>
              <a:rPr lang="sr-Cyrl-RS" dirty="0">
                <a:latin typeface="+mn-lt"/>
                <a:cs typeface="+mn-cs"/>
              </a:rPr>
              <a:t>Нема периферних отока.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sr-Cyrl-RS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dirty="0">
                <a:latin typeface="+mn-lt"/>
                <a:cs typeface="+mn-cs"/>
              </a:rPr>
              <a:t>ТА при прегледу: 150/90 </a:t>
            </a:r>
            <a:r>
              <a:rPr lang="en-US" dirty="0">
                <a:latin typeface="+mn-lt"/>
                <a:cs typeface="+mn-cs"/>
              </a:rPr>
              <a:t>mm Hg (</a:t>
            </a:r>
            <a:r>
              <a:rPr lang="sr-Cyrl-RS" dirty="0">
                <a:latin typeface="+mn-lt"/>
                <a:cs typeface="+mn-cs"/>
              </a:rPr>
              <a:t>при којој пацијент наводи да не осећа тегобе).</a:t>
            </a:r>
            <a:br>
              <a:rPr lang="sr-Cyrl-RS" dirty="0">
                <a:latin typeface="+mn-lt"/>
                <a:cs typeface="+mn-cs"/>
              </a:rPr>
            </a:br>
            <a:endParaRPr lang="sr-Cyrl-RS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49835"/>
    </mc:Choice>
    <mc:Fallback>
      <p:transition spd="slow" advTm="49835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Box 1"/>
          <p:cNvSpPr txBox="1">
            <a:spLocks noChangeArrowheads="1"/>
          </p:cNvSpPr>
          <p:nvPr/>
        </p:nvSpPr>
        <p:spPr bwMode="auto">
          <a:xfrm>
            <a:off x="450850" y="582613"/>
            <a:ext cx="86550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sr-Cyrl-RS" sz="2400">
                <a:solidFill>
                  <a:srgbClr val="2F6DA6"/>
                </a:solidFill>
              </a:rPr>
              <a:t>Закључци изведени на основу анамнезе и физикалног прегледа:</a:t>
            </a:r>
            <a:endParaRPr lang="en-US" sz="2400">
              <a:solidFill>
                <a:srgbClr val="2F6DA6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17513" y="1865313"/>
            <a:ext cx="11364912" cy="16002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dirty="0">
                <a:latin typeface="+mn-lt"/>
                <a:cs typeface="+mn-cs"/>
              </a:rPr>
              <a:t>Подаци добијени анамнезом и физикалним прегледом указују на постојање </a:t>
            </a:r>
            <a:r>
              <a:rPr lang="sr-Cyrl-RS" sz="2000" b="1" dirty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шећерне болести</a:t>
            </a:r>
            <a:r>
              <a:rPr lang="sr-Cyrl-RS" sz="2000" b="1" dirty="0">
                <a:latin typeface="+mn-lt"/>
                <a:cs typeface="+mn-cs"/>
              </a:rPr>
              <a:t> </a:t>
            </a:r>
            <a:r>
              <a:rPr lang="sr-Cyrl-RS" dirty="0">
                <a:latin typeface="+mn-lt"/>
                <a:cs typeface="+mn-cs"/>
              </a:rPr>
              <a:t>(ДМ тип 2),</a:t>
            </a:r>
            <a:br>
              <a:rPr lang="sr-Cyrl-RS" dirty="0">
                <a:latin typeface="+mn-lt"/>
                <a:cs typeface="+mn-cs"/>
              </a:rPr>
            </a:br>
            <a:r>
              <a:rPr lang="sr-Cyrl-RS" dirty="0">
                <a:latin typeface="+mn-lt"/>
                <a:cs typeface="+mn-cs"/>
              </a:rPr>
              <a:t>са присутном </a:t>
            </a:r>
            <a:r>
              <a:rPr lang="sr-Cyrl-RS" sz="2000" b="1" dirty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гојазношћу</a:t>
            </a:r>
            <a:r>
              <a:rPr lang="sr-Cyrl-RS" sz="2000" dirty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 </a:t>
            </a:r>
            <a:r>
              <a:rPr lang="sr-Cyrl-RS" dirty="0">
                <a:latin typeface="+mn-lt"/>
                <a:cs typeface="+mn-cs"/>
              </a:rPr>
              <a:t>и вероватним </a:t>
            </a:r>
            <a:r>
              <a:rPr lang="sr-Cyrl-RS" sz="2000" b="1" dirty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метаболичким синдромом</a:t>
            </a:r>
            <a:r>
              <a:rPr lang="sr-Cyrl-RS" sz="2000" dirty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 </a:t>
            </a:r>
            <a:r>
              <a:rPr lang="sr-Cyrl-RS" dirty="0">
                <a:latin typeface="+mn-lt"/>
                <a:cs typeface="+mn-cs"/>
              </a:rPr>
              <a:t>(за деф. Потврду потребне су лабораторијске анализе).</a:t>
            </a:r>
            <a:br>
              <a:rPr lang="sr-Cyrl-RS" dirty="0">
                <a:latin typeface="+mn-lt"/>
                <a:cs typeface="+mn-cs"/>
              </a:rPr>
            </a:br>
            <a:r>
              <a:rPr lang="sr-Cyrl-RS" dirty="0">
                <a:latin typeface="+mn-lt"/>
                <a:cs typeface="+mn-cs"/>
              </a:rPr>
              <a:t>Такође, пацијент са нарушеним </a:t>
            </a:r>
            <a:r>
              <a:rPr lang="sr-Cyrl-RS" sz="2000" b="1" dirty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кардиоваскуларним статусом</a:t>
            </a:r>
            <a:r>
              <a:rPr lang="sr-Cyrl-RS" dirty="0">
                <a:latin typeface="+mn-lt"/>
                <a:cs typeface="+mn-cs"/>
              </a:rPr>
              <a:t>, неадекватно леченом </a:t>
            </a:r>
            <a:r>
              <a:rPr lang="sr-Cyrl-RS" sz="2000" b="1" dirty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хипертензијом</a:t>
            </a:r>
            <a:r>
              <a:rPr lang="sr-Cyrl-RS" sz="2000" dirty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 </a:t>
            </a:r>
            <a:r>
              <a:rPr lang="sr-Cyrl-RS" dirty="0">
                <a:latin typeface="+mn-lt"/>
                <a:cs typeface="+mn-cs"/>
              </a:rPr>
              <a:t>и високим ризиком за развој </a:t>
            </a:r>
            <a:r>
              <a:rPr lang="sr-Cyrl-RS" sz="2000" b="1" dirty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ИБС</a:t>
            </a:r>
            <a:r>
              <a:rPr lang="sr-Cyrl-RS" sz="2000" dirty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 </a:t>
            </a:r>
            <a:r>
              <a:rPr lang="sr-Cyrl-RS" dirty="0">
                <a:latin typeface="+mn-lt"/>
                <a:cs typeface="+mn-cs"/>
              </a:rPr>
              <a:t>(коју, на основу тегобе можда и има).</a:t>
            </a:r>
            <a:endParaRPr lang="en-US" dirty="0">
              <a:latin typeface="+mn-lt"/>
              <a:cs typeface="+mn-cs"/>
            </a:endParaRPr>
          </a:p>
        </p:txBody>
      </p:sp>
      <p:sp>
        <p:nvSpPr>
          <p:cNvPr id="24580" name="TextBox 6"/>
          <p:cNvSpPr txBox="1">
            <a:spLocks noChangeArrowheads="1"/>
          </p:cNvSpPr>
          <p:nvPr/>
        </p:nvSpPr>
        <p:spPr bwMode="auto">
          <a:xfrm>
            <a:off x="450850" y="4932363"/>
            <a:ext cx="84391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sr-Cyrl-RS"/>
              <a:t>За потврду (и утврђивање тежине) шећерне болести, потребне су додатне претраге.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82451"/>
    </mc:Choice>
    <mc:Fallback>
      <p:transition spd="slow" advTm="82451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1047750"/>
            <a:ext cx="11145838" cy="2062163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sz="20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Лабораторијске анализе: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sr-Cyrl-RS" dirty="0"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У лабораторијским анализама региструје се нарушен липидограм, са повишеним вредностима укупног холестерола, ЛДЛ-а и триглицерида, уз снижене вредности ХДЛ-а.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Додатно, региструју се повишене вредности гликемије наташте – 8,0 </a:t>
            </a:r>
            <a:r>
              <a:rPr lang="en-US" dirty="0" err="1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mmol</a:t>
            </a:r>
            <a:r>
              <a:rPr lang="en-US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/l. </a:t>
            </a:r>
            <a:endParaRPr lang="sr-Cyrl-RS" dirty="0"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Остале лабораторијске анализе, укључујући и креатинин, су у оспегу референтних вредности.</a:t>
            </a:r>
            <a:br>
              <a:rPr lang="sr-Cyrl-RS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r-Cyrl-RS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Вредност </a:t>
            </a:r>
            <a:r>
              <a:rPr lang="en-US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HbA1c – </a:t>
            </a:r>
            <a:r>
              <a:rPr lang="sr-Cyrl-RS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7,3%</a:t>
            </a:r>
          </a:p>
        </p:txBody>
      </p:sp>
      <p:sp>
        <p:nvSpPr>
          <p:cNvPr id="25603" name="TextBox 2"/>
          <p:cNvSpPr txBox="1">
            <a:spLocks noChangeArrowheads="1"/>
          </p:cNvSpPr>
          <p:nvPr/>
        </p:nvSpPr>
        <p:spPr bwMode="auto">
          <a:xfrm>
            <a:off x="304800" y="277813"/>
            <a:ext cx="621823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sr-Cyrl-RS" sz="2400" b="1"/>
              <a:t>Корак 2 </a:t>
            </a:r>
            <a:r>
              <a:rPr lang="sr-Cyrl-RS"/>
              <a:t>– Лабораторијске анализе и додатна дијагностика</a:t>
            </a: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04800" y="3322638"/>
            <a:ext cx="11145838" cy="67786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i="1" dirty="0" err="1">
                <a:solidFill>
                  <a:schemeClr val="accent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OGTT</a:t>
            </a: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sz="20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en-US" sz="2000" b="1" i="1" dirty="0">
                <a:solidFill>
                  <a:schemeClr val="accent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Oral Glucose Tolerance Test</a:t>
            </a: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) </a:t>
            </a:r>
            <a:r>
              <a:rPr lang="sr-Cyrl-RS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Резултати указују на постојање ДМ тип 2 (гликемија у 120. минуту – 13,4 </a:t>
            </a:r>
            <a:r>
              <a:rPr lang="en-US" dirty="0" err="1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mmol</a:t>
            </a:r>
            <a:r>
              <a:rPr lang="en-US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/l)</a:t>
            </a:r>
            <a:r>
              <a:rPr lang="sr-Cyrl-RS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en-US" dirty="0">
              <a:latin typeface="+mn-lt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47923"/>
    </mc:Choice>
    <mc:Fallback>
      <p:transition spd="slow" advTm="47923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5287" y="437321"/>
            <a:ext cx="69861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sz="2000" b="1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Корисне смернице у клиничкој евалуацији шећерне болести</a:t>
            </a:r>
            <a:endParaRPr lang="en-US" sz="2000" b="1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83096" y="1524000"/>
            <a:ext cx="6216830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sz="2000" b="1" dirty="0" smtClean="0">
                <a:solidFill>
                  <a:schemeClr val="accent1">
                    <a:lumMod val="50000"/>
                  </a:schemeClr>
                </a:solidFill>
              </a:rPr>
              <a:t>Гликемија наште:</a:t>
            </a:r>
          </a:p>
          <a:p>
            <a:r>
              <a:rPr lang="sr-Cyrl-RS" b="1" i="1" dirty="0" smtClean="0"/>
              <a:t>Нормално </a:t>
            </a:r>
            <a:r>
              <a:rPr lang="en-US" dirty="0" smtClean="0"/>
              <a:t>&lt; 6.1 </a:t>
            </a:r>
            <a:r>
              <a:rPr lang="en-US" dirty="0" err="1" smtClean="0"/>
              <a:t>mmol</a:t>
            </a:r>
            <a:r>
              <a:rPr lang="en-US" dirty="0" smtClean="0"/>
              <a:t>/l (</a:t>
            </a:r>
            <a:r>
              <a:rPr lang="sr-Cyrl-RS" dirty="0" smtClean="0"/>
              <a:t>нови критеријуми – 5,6 </a:t>
            </a:r>
            <a:r>
              <a:rPr lang="en-US" dirty="0" err="1" smtClean="0"/>
              <a:t>mmol</a:t>
            </a:r>
            <a:r>
              <a:rPr lang="en-US" dirty="0" smtClean="0"/>
              <a:t>/l !)</a:t>
            </a:r>
          </a:p>
          <a:p>
            <a:r>
              <a:rPr lang="sr-Cyrl-RS" b="1" i="1" dirty="0" smtClean="0"/>
              <a:t>Повишена гликемија наште</a:t>
            </a:r>
            <a:r>
              <a:rPr lang="sr-Cyrl-RS" dirty="0" smtClean="0"/>
              <a:t>: 6,1 – 7,0 </a:t>
            </a:r>
            <a:r>
              <a:rPr lang="en-US" dirty="0" err="1" smtClean="0"/>
              <a:t>mmol</a:t>
            </a:r>
            <a:r>
              <a:rPr lang="en-US" dirty="0" smtClean="0"/>
              <a:t>/</a:t>
            </a:r>
          </a:p>
          <a:p>
            <a:r>
              <a:rPr lang="en-US" b="1" i="1" dirty="0" smtClean="0"/>
              <a:t>Diabetes mellitus</a:t>
            </a:r>
            <a:r>
              <a:rPr lang="en-US" dirty="0" smtClean="0"/>
              <a:t>: &gt; 7.1 </a:t>
            </a:r>
            <a:r>
              <a:rPr lang="en-US" dirty="0" err="1" smtClean="0"/>
              <a:t>mmol</a:t>
            </a:r>
            <a:r>
              <a:rPr lang="en-US" dirty="0" smtClean="0"/>
              <a:t>/l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43798" y="3410898"/>
            <a:ext cx="5535041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 smtClean="0">
                <a:solidFill>
                  <a:schemeClr val="accent1">
                    <a:lumMod val="50000"/>
                  </a:schemeClr>
                </a:solidFill>
              </a:rPr>
              <a:t>OGTT</a:t>
            </a: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  <a:t> – </a:t>
            </a:r>
            <a:r>
              <a:rPr lang="sr-Cyrl-RS" sz="2000" b="1" dirty="0" smtClean="0">
                <a:solidFill>
                  <a:schemeClr val="accent1">
                    <a:lumMod val="50000"/>
                  </a:schemeClr>
                </a:solidFill>
              </a:rPr>
              <a:t>вредност гликемије у 120. минуту</a:t>
            </a:r>
            <a:r>
              <a:rPr lang="sr-Cyrl-RS" dirty="0" smtClean="0"/>
              <a:t>:</a:t>
            </a:r>
          </a:p>
          <a:p>
            <a:r>
              <a:rPr lang="sr-Cyrl-RS" b="1" i="1" dirty="0" smtClean="0"/>
              <a:t>Нормално </a:t>
            </a:r>
            <a:r>
              <a:rPr lang="en-US" dirty="0" smtClean="0"/>
              <a:t>&lt; 7.8 </a:t>
            </a:r>
            <a:r>
              <a:rPr lang="en-US" dirty="0" err="1" smtClean="0"/>
              <a:t>mmol</a:t>
            </a:r>
            <a:r>
              <a:rPr lang="en-US" dirty="0" smtClean="0"/>
              <a:t>/l</a:t>
            </a:r>
          </a:p>
          <a:p>
            <a:r>
              <a:rPr lang="sr-Cyrl-RS" b="1" i="1" dirty="0" smtClean="0"/>
              <a:t>Интолеранција глукозе</a:t>
            </a:r>
            <a:r>
              <a:rPr lang="sr-Cyrl-RS" dirty="0" smtClean="0"/>
              <a:t>: </a:t>
            </a:r>
            <a:r>
              <a:rPr lang="en-US" dirty="0" smtClean="0"/>
              <a:t>7.8 – 11.1 </a:t>
            </a:r>
            <a:r>
              <a:rPr lang="en-US" dirty="0" err="1" smtClean="0"/>
              <a:t>mmol</a:t>
            </a:r>
            <a:r>
              <a:rPr lang="en-US" dirty="0" smtClean="0"/>
              <a:t>/l</a:t>
            </a:r>
          </a:p>
          <a:p>
            <a:r>
              <a:rPr lang="en-US" b="1" i="1" dirty="0" smtClean="0"/>
              <a:t>Diabetes mellitus </a:t>
            </a:r>
            <a:r>
              <a:rPr lang="en-US" dirty="0" smtClean="0"/>
              <a:t>&gt; 11.1 </a:t>
            </a:r>
            <a:r>
              <a:rPr lang="en-US" dirty="0" err="1" smtClean="0"/>
              <a:t>mmol</a:t>
            </a:r>
            <a:r>
              <a:rPr lang="en-US" dirty="0" smtClean="0"/>
              <a:t>/l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83096" y="5074046"/>
            <a:ext cx="11202041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 smtClean="0">
                <a:solidFill>
                  <a:schemeClr val="accent1">
                    <a:lumMod val="50000"/>
                  </a:schemeClr>
                </a:solidFill>
              </a:rPr>
              <a:t>HbA1c</a:t>
            </a: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  <a:t> – </a:t>
            </a:r>
            <a:r>
              <a:rPr lang="sr-Cyrl-RS" sz="2000" b="1" dirty="0" smtClean="0">
                <a:solidFill>
                  <a:schemeClr val="accent1">
                    <a:lumMod val="50000"/>
                  </a:schemeClr>
                </a:solidFill>
              </a:rPr>
              <a:t>гликолизирани хемоглобин</a:t>
            </a:r>
          </a:p>
          <a:p>
            <a:r>
              <a:rPr lang="sr-Cyrl-RS" dirty="0" smtClean="0"/>
              <a:t>Даје увид у гликорегулацији у претходна 3 месеца.</a:t>
            </a:r>
            <a:br>
              <a:rPr lang="sr-Cyrl-RS" dirty="0" smtClean="0"/>
            </a:br>
            <a:r>
              <a:rPr lang="sr-Cyrl-RS" dirty="0" smtClean="0"/>
              <a:t>Користан параметар у контроли гликорегулације и ефикасности терапије код пацијената са шећерном</a:t>
            </a:r>
            <a:br>
              <a:rPr lang="sr-Cyrl-RS" dirty="0" smtClean="0"/>
            </a:br>
            <a:r>
              <a:rPr lang="sr-Cyrl-RS" dirty="0" smtClean="0"/>
              <a:t>болешћу. Такође, значајан предиктор појаве компликација.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13706312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122989"/>
    </mc:Choice>
    <mc:Fallback>
      <p:transition spd="slow" advTm="122989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2925" y="404813"/>
            <a:ext cx="4156075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sz="2400" b="1" dirty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Закључци и даљи ток лечења</a:t>
            </a:r>
            <a:endParaRPr lang="en-US" sz="2400" b="1" dirty="0">
              <a:solidFill>
                <a:schemeClr val="accent1">
                  <a:lumMod val="5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26627" name="TextBox 2"/>
          <p:cNvSpPr txBox="1">
            <a:spLocks noChangeArrowheads="1"/>
          </p:cNvSpPr>
          <p:nvPr/>
        </p:nvSpPr>
        <p:spPr bwMode="auto">
          <a:xfrm>
            <a:off x="238125" y="927100"/>
            <a:ext cx="11874500" cy="5694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sr-Cyrl-RS" dirty="0"/>
              <a:t>Пацијенту је постављена дијагноза </a:t>
            </a:r>
            <a:r>
              <a:rPr lang="en-US" sz="2000" b="1" i="1" dirty="0">
                <a:solidFill>
                  <a:srgbClr val="C00000"/>
                </a:solidFill>
              </a:rPr>
              <a:t>Diabetes mellitus</a:t>
            </a:r>
            <a:r>
              <a:rPr lang="sr-Cyrl-RS" sz="2000" b="1" dirty="0">
                <a:solidFill>
                  <a:srgbClr val="C00000"/>
                </a:solidFill>
              </a:rPr>
              <a:t> тип 2</a:t>
            </a:r>
            <a:r>
              <a:rPr lang="sr-Cyrl-RS" dirty="0"/>
              <a:t>, уз постојање гојазности и </a:t>
            </a:r>
            <a:r>
              <a:rPr lang="sr-Cyrl-RS" sz="2000" b="1" dirty="0">
                <a:solidFill>
                  <a:srgbClr val="C00000"/>
                </a:solidFill>
              </a:rPr>
              <a:t>метаболичког синдрома</a:t>
            </a:r>
            <a:r>
              <a:rPr lang="sr-Cyrl-RS" dirty="0"/>
              <a:t/>
            </a:r>
            <a:br>
              <a:rPr lang="sr-Cyrl-RS" dirty="0"/>
            </a:br>
            <a:r>
              <a:rPr lang="sr-Cyrl-RS" dirty="0"/>
              <a:t>(са 5/5 дијагностичких критеријума).</a:t>
            </a:r>
          </a:p>
          <a:p>
            <a:endParaRPr lang="sr-Cyrl-RS" dirty="0"/>
          </a:p>
          <a:p>
            <a:r>
              <a:rPr lang="sr-Cyrl-RS" dirty="0"/>
              <a:t>Постојање шећерне болести, </a:t>
            </a:r>
          </a:p>
          <a:p>
            <a:r>
              <a:rPr lang="sr-Cyrl-RS" dirty="0"/>
              <a:t>метаболичког синдрома, </a:t>
            </a:r>
          </a:p>
          <a:p>
            <a:r>
              <a:rPr lang="sr-Cyrl-RS" dirty="0"/>
              <a:t>нерегулисане хипертензије, </a:t>
            </a:r>
          </a:p>
          <a:p>
            <a:r>
              <a:rPr lang="sr-Cyrl-RS" dirty="0"/>
              <a:t>хиперлипидемије, </a:t>
            </a:r>
          </a:p>
          <a:p>
            <a:r>
              <a:rPr lang="sr-Cyrl-RS" dirty="0"/>
              <a:t>пушења, </a:t>
            </a:r>
            <a:br>
              <a:rPr lang="sr-Cyrl-RS" dirty="0"/>
            </a:br>
            <a:r>
              <a:rPr lang="sr-Cyrl-RS" dirty="0"/>
              <a:t>породичног оптерећења за ИБС, </a:t>
            </a:r>
          </a:p>
          <a:p>
            <a:r>
              <a:rPr lang="sr-Cyrl-RS" dirty="0"/>
              <a:t>уз неодговоран став пацијента према сопстевном здрављу – представља </a:t>
            </a:r>
            <a:br>
              <a:rPr lang="sr-Cyrl-RS" dirty="0"/>
            </a:br>
            <a:r>
              <a:rPr lang="sr-Cyrl-RS" sz="2000" b="1" dirty="0">
                <a:solidFill>
                  <a:srgbClr val="C00000"/>
                </a:solidFill>
              </a:rPr>
              <a:t>значајан фактор ризика (и предиктор) за појаву хроничних компликација ДМ</a:t>
            </a:r>
            <a:r>
              <a:rPr lang="sr-Cyrl-RS" dirty="0"/>
              <a:t>, нарочито на срцу.</a:t>
            </a:r>
          </a:p>
          <a:p>
            <a:endParaRPr lang="sr-Cyrl-RS" dirty="0"/>
          </a:p>
          <a:p>
            <a:r>
              <a:rPr lang="sr-Cyrl-RS" dirty="0"/>
              <a:t>Према вредностима </a:t>
            </a:r>
            <a:r>
              <a:rPr lang="en-US" i="1" dirty="0" err="1"/>
              <a:t>HbA1c</a:t>
            </a:r>
            <a:r>
              <a:rPr lang="sr-Cyrl-RS" dirty="0"/>
              <a:t> и придруженим факторима ризика, пацијенту је уведена терапија:</a:t>
            </a:r>
            <a:br>
              <a:rPr lang="sr-Cyrl-RS" dirty="0"/>
            </a:br>
            <a:r>
              <a:rPr lang="sr-Cyrl-RS" dirty="0"/>
              <a:t>Метформин + </a:t>
            </a:r>
            <a:r>
              <a:rPr lang="sr-Cyrl-RS" dirty="0" smtClean="0"/>
              <a:t>Емпаглифлозин</a:t>
            </a:r>
            <a:r>
              <a:rPr lang="en-US" dirty="0" smtClean="0"/>
              <a:t> </a:t>
            </a:r>
            <a:r>
              <a:rPr lang="sr-Cyrl-RS" dirty="0" smtClean="0"/>
              <a:t>(</a:t>
            </a:r>
            <a:r>
              <a:rPr lang="en-US" i="1" dirty="0" err="1" smtClean="0"/>
              <a:t>SGLT</a:t>
            </a:r>
            <a:r>
              <a:rPr lang="sr-Cyrl-RS" dirty="0" smtClean="0"/>
              <a:t>2 </a:t>
            </a:r>
            <a:r>
              <a:rPr lang="sr-Cyrl-RS" dirty="0"/>
              <a:t>инхибитор), уз детаљно објашњење потребе за изменом животног стила</a:t>
            </a:r>
            <a:br>
              <a:rPr lang="sr-Cyrl-RS" dirty="0"/>
            </a:br>
            <a:r>
              <a:rPr lang="sr-Cyrl-RS" dirty="0"/>
              <a:t>(хигијенско-дијететски режим и редовна, умерена физичка активност)</a:t>
            </a:r>
          </a:p>
          <a:p>
            <a:r>
              <a:rPr lang="sr-Cyrl-RS" dirty="0"/>
              <a:t>Пацијент је упућен на даље кардиолошко испитивање: измена постојеће терапије, у смислу редовне терапије</a:t>
            </a:r>
            <a:br>
              <a:rPr lang="sr-Cyrl-RS" dirty="0"/>
            </a:br>
            <a:r>
              <a:rPr lang="sr-Cyrl-RS" dirty="0"/>
              <a:t>бета блокаторима и фиксном двојном антихипертензивном терапијом – периндоприл/индапамид; </a:t>
            </a:r>
          </a:p>
          <a:p>
            <a:r>
              <a:rPr lang="sr-Cyrl-RS" dirty="0"/>
              <a:t>УЗ преглед срца; ТФО.</a:t>
            </a:r>
          </a:p>
          <a:p>
            <a:r>
              <a:rPr lang="sr-Cyrl-RS" dirty="0"/>
              <a:t>Пацијент је упућен на преглед офталмологу, неурологу, </a:t>
            </a:r>
            <a:r>
              <a:rPr lang="sr-Cyrl-RS" dirty="0" smtClean="0"/>
              <a:t>нефрологу (уз лаб. Анализе урее, креатинина, клиренса</a:t>
            </a:r>
            <a:br>
              <a:rPr lang="sr-Cyrl-RS" dirty="0" smtClean="0"/>
            </a:br>
            <a:r>
              <a:rPr lang="sr-Cyrl-RS" dirty="0" smtClean="0"/>
              <a:t>кретинина и квантитативне протеинурије), као и на ултразвучни преглед абдомена.</a:t>
            </a:r>
            <a:endParaRPr lang="sr-Cyrl-RS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138280"/>
    </mc:Choice>
    <mc:Fallback>
      <p:transition spd="slow" advTm="138280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623" y="145380"/>
            <a:ext cx="4057071" cy="638772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029739" y="1205948"/>
            <a:ext cx="459722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sz="4800" b="1" dirty="0" smtClean="0">
                <a:solidFill>
                  <a:srgbClr val="28046B"/>
                </a:solidFill>
              </a:rPr>
              <a:t>Хвала на пажњи</a:t>
            </a:r>
            <a:endParaRPr lang="en-US" sz="4800" b="1" dirty="0">
              <a:solidFill>
                <a:srgbClr val="28046B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29739" y="3982278"/>
            <a:ext cx="253947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sz="4800" b="1" dirty="0" smtClean="0">
                <a:solidFill>
                  <a:srgbClr val="28046B"/>
                </a:solidFill>
              </a:rPr>
              <a:t>Питања?</a:t>
            </a:r>
            <a:br>
              <a:rPr lang="sr-Cyrl-RS" sz="4800" b="1" dirty="0" smtClean="0">
                <a:solidFill>
                  <a:srgbClr val="28046B"/>
                </a:solidFill>
              </a:rPr>
            </a:br>
            <a:r>
              <a:rPr lang="en-US" sz="2400" b="1" dirty="0" smtClean="0">
                <a:solidFill>
                  <a:srgbClr val="28046B"/>
                </a:solidFill>
              </a:rPr>
              <a:t>(E-mail … )</a:t>
            </a:r>
            <a:endParaRPr lang="en-US" sz="2400" b="1" dirty="0">
              <a:solidFill>
                <a:srgbClr val="28046B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4981616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40844"/>
    </mc:Choice>
    <mc:Fallback>
      <p:transition spd="slow" advTm="40844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513" y="352425"/>
            <a:ext cx="1120775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TextBox 2"/>
          <p:cNvSpPr txBox="1">
            <a:spLocks noChangeArrowheads="1"/>
          </p:cNvSpPr>
          <p:nvPr/>
        </p:nvSpPr>
        <p:spPr bwMode="auto">
          <a:xfrm>
            <a:off x="1727200" y="681038"/>
            <a:ext cx="30956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sr-Cyrl-RS" sz="2400" b="1"/>
              <a:t>Клинички случај бр. 1</a:t>
            </a:r>
            <a:endParaRPr lang="en-US" sz="2400" b="1"/>
          </a:p>
        </p:txBody>
      </p:sp>
      <p:sp>
        <p:nvSpPr>
          <p:cNvPr id="3076" name="TextBox 3"/>
          <p:cNvSpPr txBox="1">
            <a:spLocks noChangeArrowheads="1"/>
          </p:cNvSpPr>
          <p:nvPr/>
        </p:nvSpPr>
        <p:spPr bwMode="auto">
          <a:xfrm>
            <a:off x="336550" y="1735138"/>
            <a:ext cx="11145838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sr-Cyrl-RS" sz="2400"/>
              <a:t>Пацијенткиња, старости 53 година, долази на преглед код ендокринолога због</a:t>
            </a:r>
            <a:endParaRPr lang="en-US" sz="2400"/>
          </a:p>
          <a:p>
            <a:endParaRPr lang="en-US" sz="2400"/>
          </a:p>
          <a:p>
            <a:pPr>
              <a:buFont typeface="Arial" panose="020B0604020202020204" pitchFamily="34" charset="0"/>
              <a:buChar char="•"/>
            </a:pPr>
            <a:r>
              <a:rPr lang="sr-Cyrl-RS" sz="2400"/>
              <a:t>замарања, </a:t>
            </a:r>
            <a:endParaRPr lang="en-US" sz="2400"/>
          </a:p>
          <a:p>
            <a:pPr>
              <a:buFont typeface="Arial" panose="020B0604020202020204" pitchFamily="34" charset="0"/>
              <a:buChar char="•"/>
            </a:pPr>
            <a:r>
              <a:rPr lang="sr-Cyrl-RS" sz="2400"/>
              <a:t>нетолеранције напора, </a:t>
            </a:r>
            <a:endParaRPr lang="en-US" sz="2400"/>
          </a:p>
          <a:p>
            <a:pPr>
              <a:buFont typeface="Arial" panose="020B0604020202020204" pitchFamily="34" charset="0"/>
              <a:buChar char="•"/>
            </a:pPr>
            <a:r>
              <a:rPr lang="sr-Cyrl-RS" sz="2400"/>
              <a:t>поспаности и </a:t>
            </a:r>
            <a:endParaRPr lang="en-US" sz="2400"/>
          </a:p>
          <a:p>
            <a:pPr>
              <a:buFont typeface="Arial" panose="020B0604020202020204" pitchFamily="34" charset="0"/>
              <a:buChar char="•"/>
            </a:pPr>
            <a:r>
              <a:rPr lang="sr-Cyrl-RS" sz="2400"/>
              <a:t>опстипације.</a:t>
            </a:r>
            <a:endParaRPr lang="en-US" sz="240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10576"/>
    </mc:Choice>
    <mc:Fallback>
      <p:transition spd="slow" advTm="10576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1"/>
          <p:cNvSpPr txBox="1">
            <a:spLocks noChangeArrowheads="1"/>
          </p:cNvSpPr>
          <p:nvPr/>
        </p:nvSpPr>
        <p:spPr bwMode="auto">
          <a:xfrm>
            <a:off x="304800" y="277813"/>
            <a:ext cx="45624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sr-Cyrl-RS" sz="2400" b="1"/>
              <a:t>Корак 1 </a:t>
            </a:r>
            <a:r>
              <a:rPr lang="sr-Cyrl-RS"/>
              <a:t>– Анамнеза и физикални преглед</a:t>
            </a:r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44500" y="1006475"/>
            <a:ext cx="11063288" cy="53863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sz="2000" b="1" dirty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Анамнеза: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dirty="0">
                <a:latin typeface="+mn-lt"/>
                <a:cs typeface="+mn-cs"/>
              </a:rPr>
              <a:t>Пацијенткиња се доминантно жали на замарање, нетолеранцију напора, поспаност и опстипацију.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sr-Cyrl-RS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dirty="0">
                <a:latin typeface="+mn-lt"/>
                <a:cs typeface="+mn-cs"/>
              </a:rPr>
              <a:t>Наводи да се неколико недеља уназад осећа константно поспано, да након посла нема снаге ни мотивације за</a:t>
            </a:r>
            <a:br>
              <a:rPr lang="sr-Cyrl-RS" dirty="0">
                <a:latin typeface="+mn-lt"/>
                <a:cs typeface="+mn-cs"/>
              </a:rPr>
            </a:br>
            <a:r>
              <a:rPr lang="sr-Cyrl-RS" dirty="0">
                <a:latin typeface="+mn-lt"/>
                <a:cs typeface="+mn-cs"/>
              </a:rPr>
              <a:t>обављање уобичајених дневних активности, у којима је </a:t>
            </a:r>
            <a:r>
              <a:rPr lang="sr-Cyrl-RS" dirty="0" smtClean="0">
                <a:latin typeface="+mn-lt"/>
                <a:cs typeface="+mn-cs"/>
              </a:rPr>
              <a:t>до скоро уживала</a:t>
            </a:r>
            <a:r>
              <a:rPr lang="sr-Cyrl-RS" dirty="0">
                <a:latin typeface="+mn-lt"/>
                <a:cs typeface="+mn-cs"/>
              </a:rPr>
              <a:t>, те да се много више замара </a:t>
            </a:r>
            <a:r>
              <a:rPr lang="sr-Cyrl-RS" dirty="0" smtClean="0">
                <a:latin typeface="+mn-lt"/>
                <a:cs typeface="+mn-cs"/>
              </a:rPr>
              <a:t>него раније</a:t>
            </a:r>
            <a:r>
              <a:rPr lang="sr-Cyrl-RS" dirty="0">
                <a:latin typeface="+mn-lt"/>
                <a:cs typeface="+mn-cs"/>
              </a:rPr>
              <a:t>. Додаје и да у последње време често има проблема са стомаком, у виду опстипације, грчева и надутости. Приметила је како јој је кожа сува и перутава, да су јој нокти крти и да јој се квалитет косе променио, те да она више опада приликом чешљања.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dirty="0">
                <a:latin typeface="+mn-lt"/>
                <a:cs typeface="+mn-cs"/>
              </a:rPr>
              <a:t>Наводи да се лечи од ангине пекторис, да повремено има краткотрајне болове приликом већег замора</a:t>
            </a:r>
            <a:br>
              <a:rPr lang="sr-Cyrl-RS" dirty="0">
                <a:latin typeface="+mn-lt"/>
                <a:cs typeface="+mn-cs"/>
              </a:rPr>
            </a:br>
            <a:r>
              <a:rPr lang="sr-Cyrl-RS" dirty="0">
                <a:latin typeface="+mn-lt"/>
                <a:cs typeface="+mn-cs"/>
              </a:rPr>
              <a:t>(у оквиру дијагностике – УЗ налаз срца уредан, ТФО негативан). Такође, лечи се од артеријске хипертензије, повремено има аритмије (до сада убрзан рад срца, због којег користи бисопролол; међутим, сада примећује да, при стандардној терапији, понекада има и ниску СФ, око 50/мин).</a:t>
            </a:r>
            <a:endParaRPr lang="en-US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dirty="0">
                <a:latin typeface="+mn-lt"/>
                <a:cs typeface="+mn-cs"/>
              </a:rPr>
              <a:t>Последњи ментруални циклус имала је пре годину дана. </a:t>
            </a:r>
            <a:br>
              <a:rPr lang="sr-Cyrl-RS" dirty="0">
                <a:latin typeface="+mn-lt"/>
                <a:cs typeface="+mn-cs"/>
              </a:rPr>
            </a:br>
            <a:r>
              <a:rPr lang="sr-Cyrl-RS" dirty="0">
                <a:latin typeface="+mn-lt"/>
                <a:cs typeface="+mn-cs"/>
              </a:rPr>
              <a:t>Негира постојање других хроничних болести.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dirty="0">
                <a:latin typeface="+mn-lt"/>
                <a:cs typeface="+mn-cs"/>
              </a:rPr>
              <a:t>Има породично оптерећење за аутоимунске болести и инфаркт миокарда.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sr-Cyrl-RS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dirty="0">
                <a:latin typeface="+mn-lt"/>
                <a:cs typeface="+mn-cs"/>
              </a:rPr>
              <a:t>Негира алергију на храну и лекове. Не конзумира алкохол ни цигарете.</a:t>
            </a:r>
            <a:endParaRPr lang="en-US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dirty="0">
                <a:latin typeface="+mn-lt"/>
                <a:cs typeface="+mn-cs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116871"/>
    </mc:Choice>
    <mc:Fallback>
      <p:transition spd="slow" advTm="116871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1"/>
          <p:cNvSpPr txBox="1">
            <a:spLocks noChangeArrowheads="1"/>
          </p:cNvSpPr>
          <p:nvPr/>
        </p:nvSpPr>
        <p:spPr bwMode="auto">
          <a:xfrm>
            <a:off x="304800" y="277813"/>
            <a:ext cx="45624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sr-Cyrl-RS" sz="2400" b="1"/>
              <a:t>Корак 1 </a:t>
            </a:r>
            <a:r>
              <a:rPr lang="sr-Cyrl-RS"/>
              <a:t>– Анамнеза и физикални преглед</a:t>
            </a:r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98438" y="1258888"/>
            <a:ext cx="11596687" cy="31702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sz="2000" b="1" dirty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Физикални преглед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sr-Cyrl-RS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dirty="0">
                <a:latin typeface="+mn-lt"/>
                <a:cs typeface="+mn-cs"/>
              </a:rPr>
              <a:t>Пацијенткиња је при прегледу свесна и оријентисана, еупноична, афебрилна, блеђе пребојености коже, без знакова за хеморагијски синдром и периферну лимфаденопатију.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sr-Cyrl-RS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dirty="0">
                <a:latin typeface="+mn-lt"/>
                <a:cs typeface="+mn-cs"/>
              </a:rPr>
              <a:t>Региструје се сува, хладна, исперутана кожа. Нокти су крти, коса сува, лошег квалитета длаке. Штитаста жлезда лако</a:t>
            </a:r>
            <a:br>
              <a:rPr lang="sr-Cyrl-RS" dirty="0">
                <a:latin typeface="+mn-lt"/>
                <a:cs typeface="+mn-cs"/>
              </a:rPr>
            </a:br>
            <a:r>
              <a:rPr lang="sr-Cyrl-RS" dirty="0">
                <a:latin typeface="+mn-lt"/>
                <a:cs typeface="+mn-cs"/>
              </a:rPr>
              <a:t>увећана.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dirty="0">
                <a:latin typeface="+mn-lt"/>
                <a:cs typeface="+mn-cs"/>
              </a:rPr>
              <a:t>Налаз на срцу и плућима је уредан.</a:t>
            </a:r>
            <a:br>
              <a:rPr lang="sr-Cyrl-RS" dirty="0">
                <a:latin typeface="+mn-lt"/>
                <a:cs typeface="+mn-cs"/>
              </a:rPr>
            </a:br>
            <a:r>
              <a:rPr lang="sr-Cyrl-RS" dirty="0">
                <a:latin typeface="+mn-lt"/>
                <a:cs typeface="+mn-cs"/>
              </a:rPr>
              <a:t>Абдомен је изнад равни грудног коша, надут, метеористичан. Остали налаз уредан.</a:t>
            </a:r>
            <a:br>
              <a:rPr lang="sr-Cyrl-RS" dirty="0">
                <a:latin typeface="+mn-lt"/>
                <a:cs typeface="+mn-cs"/>
              </a:rPr>
            </a:br>
            <a:endParaRPr lang="sr-Cyrl-RS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1"/>
          <p:cNvSpPr txBox="1">
            <a:spLocks noChangeArrowheads="1"/>
          </p:cNvSpPr>
          <p:nvPr/>
        </p:nvSpPr>
        <p:spPr bwMode="auto">
          <a:xfrm>
            <a:off x="450850" y="582613"/>
            <a:ext cx="86550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sr-Cyrl-RS" sz="2400">
                <a:solidFill>
                  <a:srgbClr val="2F6DA6"/>
                </a:solidFill>
              </a:rPr>
              <a:t>Закључци изведени на основу анамнезе и физикалног прегледа:</a:t>
            </a:r>
            <a:endParaRPr lang="en-US" sz="2400">
              <a:solidFill>
                <a:srgbClr val="2F6DA6"/>
              </a:solidFill>
            </a:endParaRPr>
          </a:p>
        </p:txBody>
      </p:sp>
      <p:sp>
        <p:nvSpPr>
          <p:cNvPr id="6147" name="TextBox 2"/>
          <p:cNvSpPr txBox="1">
            <a:spLocks noChangeArrowheads="1"/>
          </p:cNvSpPr>
          <p:nvPr/>
        </p:nvSpPr>
        <p:spPr bwMode="auto">
          <a:xfrm>
            <a:off x="450850" y="1879600"/>
            <a:ext cx="8307388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sr-Cyrl-RS"/>
              <a:t>Подаци добијени анамнезом и физикалним прегледом иду у прилог хипотиреозе.</a:t>
            </a:r>
          </a:p>
          <a:p>
            <a:endParaRPr lang="sr-Cyrl-RS"/>
          </a:p>
          <a:p>
            <a:r>
              <a:rPr lang="sr-Cyrl-RS"/>
              <a:t>Међутим, и нека друга стања, бар неким делом, могу бити узрок ових тегоба:</a:t>
            </a:r>
            <a:br>
              <a:rPr lang="sr-Cyrl-RS"/>
            </a:br>
            <a:r>
              <a:rPr lang="sr-Cyrl-RS"/>
              <a:t>Анемија, </a:t>
            </a:r>
          </a:p>
          <a:p>
            <a:r>
              <a:rPr lang="sr-Cyrl-RS"/>
              <a:t>депресија, </a:t>
            </a:r>
          </a:p>
          <a:p>
            <a:r>
              <a:rPr lang="sr-Cyrl-RS"/>
              <a:t>менопауза, </a:t>
            </a:r>
          </a:p>
          <a:p>
            <a:r>
              <a:rPr lang="sr-Cyrl-RS"/>
              <a:t>синдром хроничног умора, </a:t>
            </a:r>
          </a:p>
          <a:p>
            <a:r>
              <a:rPr lang="sr-Cyrl-RS"/>
              <a:t>друге ендокринолошке болести (нпр. Адренална дисфункција) и др.</a:t>
            </a:r>
            <a:endParaRPr lang="en-US"/>
          </a:p>
        </p:txBody>
      </p:sp>
      <p:sp>
        <p:nvSpPr>
          <p:cNvPr id="6148" name="TextBox 4"/>
          <p:cNvSpPr txBox="1">
            <a:spLocks noChangeArrowheads="1"/>
          </p:cNvSpPr>
          <p:nvPr/>
        </p:nvSpPr>
        <p:spPr bwMode="auto">
          <a:xfrm>
            <a:off x="450850" y="4230688"/>
            <a:ext cx="87979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endParaRPr lang="sr-Cyrl-RS"/>
          </a:p>
          <a:p>
            <a:endParaRPr lang="sr-Cyrl-RS"/>
          </a:p>
          <a:p>
            <a:r>
              <a:rPr lang="sr-Cyrl-RS"/>
              <a:t>Из тог разлога, потребно је спровести даља испитивања у циљу постављања дијагнозе.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53862"/>
    </mc:Choice>
    <mc:Fallback>
      <p:transition spd="slow" advTm="53862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0087" y="1141205"/>
            <a:ext cx="11145838" cy="233910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sz="20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Лабораторијске анализе: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sr-Cyrl-RS" dirty="0"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У лабораторијским анализама региструје се снижен хемоглобин (107 </a:t>
            </a:r>
            <a:r>
              <a:rPr lang="en-US" i="1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g/L</a:t>
            </a:r>
            <a:r>
              <a:rPr lang="en-US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r>
              <a:rPr lang="sr-Cyrl-RS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уз снижене вредности серумског гвожђа и феритина, те повишених вредности </a:t>
            </a:r>
            <a:r>
              <a:rPr lang="sr-Latn-RS" i="1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TIBC</a:t>
            </a:r>
            <a:r>
              <a:rPr lang="sr-Latn-RS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sr-Cyrl-RS" dirty="0"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Додатно, региструје се нарушен липидограм (повишене вредности укупног холестерола, ЛДЛ-а и триглицерида, а снижене вредности ХДЛ-а).</a:t>
            </a:r>
            <a:br>
              <a:rPr lang="sr-Cyrl-RS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r-Cyrl-RS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Остали параметри су у опсегу референтних вредности.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sr-Cyrl-RS" dirty="0"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171" name="TextBox 2"/>
          <p:cNvSpPr txBox="1">
            <a:spLocks noChangeArrowheads="1"/>
          </p:cNvSpPr>
          <p:nvPr/>
        </p:nvSpPr>
        <p:spPr bwMode="auto">
          <a:xfrm>
            <a:off x="304800" y="277813"/>
            <a:ext cx="621823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sr-Cyrl-RS" sz="2400" b="1"/>
              <a:t>Корак 2 </a:t>
            </a:r>
            <a:r>
              <a:rPr lang="sr-Cyrl-RS"/>
              <a:t>– Лабораторијске анализе и додатна дијагностика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81295"/>
    </mc:Choice>
    <mc:Fallback>
      <p:transition spd="slow" advTm="81295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5530" y="1627236"/>
            <a:ext cx="11728174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sz="2000" b="1" dirty="0">
                <a:solidFill>
                  <a:schemeClr val="accent1">
                    <a:lumMod val="50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Испитивањем тиреоидног статуса:</a:t>
            </a:r>
            <a:r>
              <a:rPr lang="sr-Cyrl-RS" dirty="0"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sr-Cyrl-RS" dirty="0"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r-Cyrl-RS" b="1" dirty="0">
                <a:ea typeface="Calibri" panose="020F0502020204030204" pitchFamily="34" charset="0"/>
                <a:cs typeface="Times New Roman" panose="02020603050405020304" pitchFamily="18" charset="0"/>
              </a:rPr>
              <a:t>регистрована вредност </a:t>
            </a:r>
            <a:r>
              <a:rPr lang="en-US" b="1" i="1" dirty="0">
                <a:ea typeface="Calibri" panose="020F0502020204030204" pitchFamily="34" charset="0"/>
                <a:cs typeface="Times New Roman" panose="02020603050405020304" pitchFamily="18" charset="0"/>
              </a:rPr>
              <a:t>f</a:t>
            </a:r>
            <a:r>
              <a:rPr lang="sr-Cyrl-RS" b="1" i="1" dirty="0">
                <a:ea typeface="Calibri" panose="020F0502020204030204" pitchFamily="34" charset="0"/>
                <a:cs typeface="Times New Roman" panose="02020603050405020304" pitchFamily="18" charset="0"/>
              </a:rPr>
              <a:t>Т</a:t>
            </a:r>
            <a:r>
              <a:rPr lang="en-US" b="1" i="1" dirty="0"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en-US" b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b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>
                <a:ea typeface="Calibri" panose="020F0502020204030204" pitchFamily="34" charset="0"/>
                <a:cs typeface="Times New Roman" panose="02020603050405020304" pitchFamily="18" charset="0"/>
              </a:rPr>
              <a:t>1,0 </a:t>
            </a:r>
            <a:r>
              <a:rPr lang="en-US" i="1" dirty="0" err="1">
                <a:ea typeface="Calibri" panose="020F0502020204030204" pitchFamily="34" charset="0"/>
                <a:cs typeface="Times New Roman" panose="02020603050405020304" pitchFamily="18" charset="0"/>
              </a:rPr>
              <a:t>ng</a:t>
            </a:r>
            <a:r>
              <a:rPr lang="en-US" i="1" dirty="0">
                <a:ea typeface="Calibri" panose="020F0502020204030204" pitchFamily="34" charset="0"/>
                <a:cs typeface="Times New Roman" panose="02020603050405020304" pitchFamily="18" charset="0"/>
              </a:rPr>
              <a:t>/</a:t>
            </a:r>
            <a:r>
              <a:rPr lang="en-US" i="1" dirty="0" err="1">
                <a:ea typeface="Calibri" panose="020F0502020204030204" pitchFamily="34" charset="0"/>
                <a:cs typeface="Times New Roman" panose="02020603050405020304" pitchFamily="18" charset="0"/>
              </a:rPr>
              <a:t>dL</a:t>
            </a:r>
            <a:r>
              <a:rPr lang="en-US" dirty="0"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RS" dirty="0">
                <a:ea typeface="Calibri" panose="020F0502020204030204" pitchFamily="34" charset="0"/>
                <a:cs typeface="Times New Roman" panose="02020603050405020304" pitchFamily="18" charset="0"/>
              </a:rPr>
              <a:t>(референтни опсег 0,7-1,9 </a:t>
            </a:r>
            <a:r>
              <a:rPr lang="en-US" i="1" dirty="0" err="1">
                <a:ea typeface="Calibri" panose="020F0502020204030204" pitchFamily="34" charset="0"/>
                <a:cs typeface="Times New Roman" panose="02020603050405020304" pitchFamily="18" charset="0"/>
              </a:rPr>
              <a:t>ng</a:t>
            </a:r>
            <a:r>
              <a:rPr lang="en-US" i="1" dirty="0">
                <a:ea typeface="Calibri" panose="020F0502020204030204" pitchFamily="34" charset="0"/>
                <a:cs typeface="Times New Roman" panose="02020603050405020304" pitchFamily="18" charset="0"/>
              </a:rPr>
              <a:t>/</a:t>
            </a:r>
            <a:r>
              <a:rPr lang="en-US" i="1" dirty="0" err="1">
                <a:ea typeface="Calibri" panose="020F0502020204030204" pitchFamily="34" charset="0"/>
                <a:cs typeface="Times New Roman" panose="02020603050405020304" pitchFamily="18" charset="0"/>
              </a:rPr>
              <a:t>dL</a:t>
            </a:r>
            <a:r>
              <a:rPr lang="en-US" dirty="0">
                <a:ea typeface="Calibri" panose="020F0502020204030204" pitchFamily="34" charset="0"/>
                <a:cs typeface="Times New Roman" panose="02020603050405020304" pitchFamily="18" charset="0"/>
              </a:rPr>
              <a:t>),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dirty="0">
                <a:ea typeface="Calibri" panose="020F0502020204030204" pitchFamily="34" charset="0"/>
                <a:cs typeface="Times New Roman" panose="02020603050405020304" pitchFamily="18" charset="0"/>
              </a:rPr>
              <a:t>уз </a:t>
            </a:r>
            <a:r>
              <a:rPr lang="sr-Cyrl-RS" b="1" dirty="0">
                <a:ea typeface="Calibri" panose="020F0502020204030204" pitchFamily="34" charset="0"/>
                <a:cs typeface="Times New Roman" panose="02020603050405020304" pitchFamily="18" charset="0"/>
              </a:rPr>
              <a:t>повишену вредност </a:t>
            </a:r>
            <a:r>
              <a:rPr lang="en-US" b="1" i="1" dirty="0" err="1">
                <a:ea typeface="Calibri" panose="020F0502020204030204" pitchFamily="34" charset="0"/>
                <a:cs typeface="Times New Roman" panose="02020603050405020304" pitchFamily="18" charset="0"/>
              </a:rPr>
              <a:t>TSH</a:t>
            </a:r>
            <a:r>
              <a:rPr lang="en-US" b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b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>
                <a:ea typeface="Calibri" panose="020F0502020204030204" pitchFamily="34" charset="0"/>
                <a:cs typeface="Times New Roman" panose="02020603050405020304" pitchFamily="18" charset="0"/>
              </a:rPr>
              <a:t>7,8 </a:t>
            </a:r>
            <a:r>
              <a:rPr lang="en-US" i="1" dirty="0" err="1">
                <a:ea typeface="Calibri" panose="020F0502020204030204" pitchFamily="34" charset="0"/>
                <a:cs typeface="Times New Roman" panose="02020603050405020304" pitchFamily="18" charset="0"/>
              </a:rPr>
              <a:t>mlU</a:t>
            </a:r>
            <a:r>
              <a:rPr lang="en-US" i="1" dirty="0">
                <a:ea typeface="Calibri" panose="020F0502020204030204" pitchFamily="34" charset="0"/>
                <a:cs typeface="Times New Roman" panose="02020603050405020304" pitchFamily="18" charset="0"/>
              </a:rPr>
              <a:t>/L</a:t>
            </a:r>
            <a:r>
              <a:rPr lang="en-US" dirty="0"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RS" dirty="0">
                <a:ea typeface="Calibri" panose="020F0502020204030204" pitchFamily="34" charset="0"/>
                <a:cs typeface="Times New Roman" panose="02020603050405020304" pitchFamily="18" charset="0"/>
              </a:rPr>
              <a:t>(референтни опсег </a:t>
            </a:r>
            <a:r>
              <a:rPr lang="en-US" dirty="0">
                <a:ea typeface="Calibri" panose="020F0502020204030204" pitchFamily="34" charset="0"/>
                <a:cs typeface="Times New Roman" panose="02020603050405020304" pitchFamily="18" charset="0"/>
              </a:rPr>
              <a:t>0,4-4 </a:t>
            </a:r>
            <a:r>
              <a:rPr lang="en-US" i="1" dirty="0" err="1">
                <a:ea typeface="Calibri" panose="020F0502020204030204" pitchFamily="34" charset="0"/>
                <a:cs typeface="Times New Roman" panose="02020603050405020304" pitchFamily="18" charset="0"/>
              </a:rPr>
              <a:t>mlU</a:t>
            </a:r>
            <a:r>
              <a:rPr lang="en-US" i="1" dirty="0">
                <a:ea typeface="Calibri" panose="020F0502020204030204" pitchFamily="34" charset="0"/>
                <a:cs typeface="Times New Roman" panose="02020603050405020304" pitchFamily="18" charset="0"/>
              </a:rPr>
              <a:t>/L</a:t>
            </a:r>
            <a:r>
              <a:rPr lang="en-US" dirty="0">
                <a:ea typeface="Calibri" panose="020F0502020204030204" pitchFamily="34" charset="0"/>
                <a:cs typeface="Times New Roman" panose="02020603050405020304" pitchFamily="18" charset="0"/>
              </a:rPr>
              <a:t>) </a:t>
            </a:r>
            <a:r>
              <a:rPr lang="sr-Cyrl-RS" dirty="0">
                <a:ea typeface="Calibri" panose="020F0502020204030204" pitchFamily="34" charset="0"/>
                <a:cs typeface="Times New Roman" panose="02020603050405020304" pitchFamily="18" charset="0"/>
              </a:rPr>
              <a:t>и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b="1" i="1" dirty="0">
                <a:ea typeface="Calibri" panose="020F0502020204030204" pitchFamily="34" charset="0"/>
                <a:cs typeface="Times New Roman" panose="02020603050405020304" pitchFamily="18" charset="0"/>
              </a:rPr>
              <a:t>Повишена </a:t>
            </a:r>
            <a:r>
              <a:rPr lang="en-US" b="1" i="1" dirty="0">
                <a:ea typeface="Calibri" panose="020F0502020204030204" pitchFamily="34" charset="0"/>
                <a:cs typeface="Times New Roman" panose="02020603050405020304" pitchFamily="18" charset="0"/>
              </a:rPr>
              <a:t>anti-</a:t>
            </a:r>
            <a:r>
              <a:rPr lang="en-US" b="1" i="1" dirty="0" err="1">
                <a:ea typeface="Calibri" panose="020F0502020204030204" pitchFamily="34" charset="0"/>
                <a:cs typeface="Times New Roman" panose="02020603050405020304" pitchFamily="18" charset="0"/>
              </a:rPr>
              <a:t>TPO</a:t>
            </a:r>
            <a:r>
              <a:rPr lang="en-US" b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b="1" dirty="0">
                <a:ea typeface="Calibri" panose="020F0502020204030204" pitchFamily="34" charset="0"/>
                <a:cs typeface="Times New Roman" panose="02020603050405020304" pitchFamily="18" charset="0"/>
              </a:rPr>
              <a:t>антитела 350</a:t>
            </a:r>
            <a:r>
              <a:rPr lang="en-US" dirty="0"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RS" dirty="0">
                <a:ea typeface="Calibri" panose="020F0502020204030204" pitchFamily="34" charset="0"/>
                <a:cs typeface="Times New Roman" panose="02020603050405020304" pitchFamily="18" charset="0"/>
              </a:rPr>
              <a:t>(референтни опсег </a:t>
            </a:r>
            <a:r>
              <a:rPr lang="en-US" dirty="0">
                <a:ea typeface="Calibri" panose="020F0502020204030204" pitchFamily="34" charset="0"/>
                <a:cs typeface="Times New Roman" panose="02020603050405020304" pitchFamily="18" charset="0"/>
              </a:rPr>
              <a:t>0</a:t>
            </a:r>
            <a:r>
              <a:rPr lang="sr-Cyrl-RS" dirty="0">
                <a:ea typeface="Calibri" panose="020F0502020204030204" pitchFamily="34" charset="0"/>
                <a:cs typeface="Times New Roman" panose="02020603050405020304" pitchFamily="18" charset="0"/>
              </a:rPr>
              <a:t>-70</a:t>
            </a:r>
            <a:r>
              <a:rPr lang="en-US" dirty="0">
                <a:ea typeface="Calibri" panose="020F0502020204030204" pitchFamily="34" charset="0"/>
                <a:cs typeface="Times New Roman" panose="02020603050405020304" pitchFamily="18" charset="0"/>
              </a:rPr>
              <a:t>) </a:t>
            </a:r>
            <a:endParaRPr lang="sr-Cyrl-RS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sr-Cyrl-RS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sr-Cyrl-RS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sz="2000" b="1" dirty="0">
                <a:solidFill>
                  <a:schemeClr val="accent1">
                    <a:lumMod val="50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Ултразвучни преглед штитасте жлезде: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dirty="0">
                <a:ea typeface="Calibri" panose="020F0502020204030204" pitchFamily="34" charset="0"/>
                <a:cs typeface="Times New Roman" panose="02020603050405020304" pitchFamily="18" charset="0"/>
              </a:rPr>
              <a:t>Дифузно лако увећана штитаста жлезда, са хетерогеном ехотекстуром. У закључку – налаз може ићи у прилог</a:t>
            </a:r>
            <a:br>
              <a:rPr lang="sr-Cyrl-RS" dirty="0"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r-Cyrl-RS" dirty="0">
                <a:ea typeface="Calibri" panose="020F0502020204030204" pitchFamily="34" charset="0"/>
                <a:cs typeface="Times New Roman" panose="02020603050405020304" pitchFamily="18" charset="0"/>
              </a:rPr>
              <a:t>Хашимото тиреодитиса.</a:t>
            </a:r>
          </a:p>
        </p:txBody>
      </p:sp>
    </p:spTree>
    <p:extLst>
      <p:ext uri="{BB962C8B-B14F-4D97-AF65-F5344CB8AC3E}">
        <p14:creationId xmlns="" xmlns:p14="http://schemas.microsoft.com/office/powerpoint/2010/main" val="6412948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282965"/>
    </mc:Choice>
    <mc:Fallback>
      <p:transition spd="slow" advTm="282965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2925" y="701675"/>
            <a:ext cx="4156075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sz="2400" b="1" dirty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Закључци и даљи ток лечења</a:t>
            </a:r>
            <a:endParaRPr lang="en-US" sz="2400" b="1" dirty="0">
              <a:solidFill>
                <a:schemeClr val="accent1">
                  <a:lumMod val="5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8195" name="TextBox 2"/>
          <p:cNvSpPr txBox="1">
            <a:spLocks noChangeArrowheads="1"/>
          </p:cNvSpPr>
          <p:nvPr/>
        </p:nvSpPr>
        <p:spPr bwMode="auto">
          <a:xfrm>
            <a:off x="542925" y="1776413"/>
            <a:ext cx="10725757" cy="3139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sr-Cyrl-RS" dirty="0"/>
              <a:t>Пацијенткињи је постављена дијагноза ауоимунског Хашимото тиреоидитиса, са испољеном клиничком</a:t>
            </a:r>
            <a:br>
              <a:rPr lang="sr-Cyrl-RS" dirty="0"/>
            </a:br>
            <a:r>
              <a:rPr lang="sr-Cyrl-RS" dirty="0"/>
              <a:t>симптоматологијом, референтним вредностима </a:t>
            </a:r>
            <a:r>
              <a:rPr lang="en-US" i="1" dirty="0"/>
              <a:t>f</a:t>
            </a:r>
            <a:r>
              <a:rPr lang="sr-Cyrl-RS" i="1" dirty="0"/>
              <a:t>Т</a:t>
            </a:r>
            <a:r>
              <a:rPr lang="en-US" i="1" dirty="0"/>
              <a:t>4</a:t>
            </a:r>
            <a:r>
              <a:rPr lang="en-US" dirty="0"/>
              <a:t>, </a:t>
            </a:r>
            <a:r>
              <a:rPr lang="sr-Cyrl-RS" dirty="0"/>
              <a:t>и умерено </a:t>
            </a:r>
            <a:r>
              <a:rPr lang="sr-Cyrl-RS" dirty="0" smtClean="0"/>
              <a:t>повишеним вредностима </a:t>
            </a:r>
            <a:r>
              <a:rPr lang="en-US" i="1" dirty="0" err="1"/>
              <a:t>TSH</a:t>
            </a:r>
            <a:r>
              <a:rPr lang="en-US" i="1" dirty="0"/>
              <a:t> </a:t>
            </a:r>
            <a:r>
              <a:rPr lang="sr-Cyrl-RS" dirty="0"/>
              <a:t>(5-10 </a:t>
            </a:r>
            <a:r>
              <a:rPr lang="en-US" i="1" dirty="0" err="1"/>
              <a:t>mlU</a:t>
            </a:r>
            <a:r>
              <a:rPr lang="en-US" i="1" dirty="0"/>
              <a:t>/L</a:t>
            </a:r>
            <a:r>
              <a:rPr lang="en-US" dirty="0"/>
              <a:t>).</a:t>
            </a:r>
          </a:p>
          <a:p>
            <a:r>
              <a:rPr lang="sr-Cyrl-RS" dirty="0"/>
              <a:t>Ипак, клиничкој слици могу додатно допринети постојање анемије и менопауза.</a:t>
            </a:r>
          </a:p>
          <a:p>
            <a:endParaRPr lang="sr-Cyrl-RS" dirty="0"/>
          </a:p>
          <a:p>
            <a:r>
              <a:rPr lang="sr-Cyrl-RS" dirty="0"/>
              <a:t>С обзиром на </a:t>
            </a:r>
            <a:r>
              <a:rPr lang="sr-Cyrl-RS" dirty="0" smtClean="0"/>
              <a:t>присуство анти-</a:t>
            </a:r>
            <a:r>
              <a:rPr lang="en-US" i="1" dirty="0" err="1" smtClean="0"/>
              <a:t>TPO</a:t>
            </a:r>
            <a:r>
              <a:rPr lang="en-US" dirty="0" smtClean="0"/>
              <a:t> </a:t>
            </a:r>
            <a:r>
              <a:rPr lang="sr-Cyrl-RS" dirty="0"/>
              <a:t>антитела, клиничке слике и постојање коронарне болести</a:t>
            </a:r>
            <a:br>
              <a:rPr lang="sr-Cyrl-RS" dirty="0"/>
            </a:br>
            <a:r>
              <a:rPr lang="sr-Cyrl-RS" dirty="0"/>
              <a:t>(као и породичног оптерећења за ИМ), пацијенткињи је уведена терапија Л-тироксином, и то:</a:t>
            </a:r>
          </a:p>
          <a:p>
            <a:endParaRPr lang="sr-Cyrl-RS" dirty="0"/>
          </a:p>
          <a:p>
            <a:r>
              <a:rPr lang="sr-Cyrl-RS" dirty="0"/>
              <a:t>Иницијално 25 мцг Л-тироксина 1+0+ 0 (1 сат пре доручка)</a:t>
            </a:r>
          </a:p>
          <a:p>
            <a:r>
              <a:rPr lang="sr-Cyrl-RS" dirty="0"/>
              <a:t>Препарат селена 1+0+0</a:t>
            </a:r>
          </a:p>
          <a:p>
            <a:endParaRPr lang="sr-Cyrl-RS" dirty="0"/>
          </a:p>
          <a:p>
            <a:r>
              <a:rPr lang="sr-Cyrl-RS" dirty="0"/>
              <a:t>Уз контролу </a:t>
            </a:r>
            <a:r>
              <a:rPr lang="en-US" i="1" dirty="0"/>
              <a:t>f</a:t>
            </a:r>
            <a:r>
              <a:rPr lang="sr-Cyrl-RS" i="1" dirty="0"/>
              <a:t>Т</a:t>
            </a:r>
            <a:r>
              <a:rPr lang="en-US" i="1" dirty="0"/>
              <a:t>4</a:t>
            </a:r>
            <a:r>
              <a:rPr lang="en-US" dirty="0"/>
              <a:t> </a:t>
            </a:r>
            <a:r>
              <a:rPr lang="sr-Cyrl-RS" dirty="0"/>
              <a:t>и  </a:t>
            </a:r>
            <a:r>
              <a:rPr lang="en-US" i="1" dirty="0" err="1"/>
              <a:t>TSH</a:t>
            </a:r>
            <a:r>
              <a:rPr lang="en-US" i="1" dirty="0"/>
              <a:t> </a:t>
            </a:r>
            <a:r>
              <a:rPr lang="sr-Cyrl-RS" dirty="0"/>
              <a:t>након 2 месеца.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111648"/>
    </mc:Choice>
    <mc:Fallback>
      <p:transition spd="slow" advTm="111648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735</TotalTime>
  <Words>1390</Words>
  <Application>Microsoft Office PowerPoint</Application>
  <PresentationFormat>Custom</PresentationFormat>
  <Paragraphs>239</Paragraphs>
  <Slides>29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58</cp:revision>
  <dcterms:created xsi:type="dcterms:W3CDTF">2020-09-12T18:19:06Z</dcterms:created>
  <dcterms:modified xsi:type="dcterms:W3CDTF">2020-09-30T23:29:18Z</dcterms:modified>
</cp:coreProperties>
</file>